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9" r:id="rId3"/>
    <p:sldId id="281" r:id="rId4"/>
    <p:sldId id="280" r:id="rId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7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4E7F3-1138-4DEF-917F-5F034F0E2C7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6161922-9163-4E44-95E7-C66982EE15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B729B7-0D68-4106-8A2D-6C43D1CD6856}"/>
              </a:ext>
            </a:extLst>
          </p:cNvPr>
          <p:cNvSpPr>
            <a:spLocks noGrp="1"/>
          </p:cNvSpPr>
          <p:nvPr>
            <p:ph type="dt" sz="half" idx="10"/>
          </p:nvPr>
        </p:nvSpPr>
        <p:spPr/>
        <p:txBody>
          <a:bodyPr/>
          <a:lstStyle/>
          <a:p>
            <a:fld id="{A46CBD17-2706-4D25-AEB4-A8FD4C077665}" type="datetimeFigureOut">
              <a:rPr lang="en-GB" smtClean="0"/>
              <a:t>29/09/2022</a:t>
            </a:fld>
            <a:endParaRPr lang="en-GB"/>
          </a:p>
        </p:txBody>
      </p:sp>
      <p:sp>
        <p:nvSpPr>
          <p:cNvPr id="5" name="Footer Placeholder 4">
            <a:extLst>
              <a:ext uri="{FF2B5EF4-FFF2-40B4-BE49-F238E27FC236}">
                <a16:creationId xmlns:a16="http://schemas.microsoft.com/office/drawing/2014/main" id="{BF9E5EFB-37F4-41F2-8E2D-472C881145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981591-CB2F-4541-A56E-2BD6FE1E98B9}"/>
              </a:ext>
            </a:extLst>
          </p:cNvPr>
          <p:cNvSpPr>
            <a:spLocks noGrp="1"/>
          </p:cNvSpPr>
          <p:nvPr>
            <p:ph type="sldNum" sz="quarter" idx="12"/>
          </p:nvPr>
        </p:nvSpPr>
        <p:spPr/>
        <p:txBody>
          <a:bodyPr/>
          <a:lstStyle/>
          <a:p>
            <a:fld id="{4981FB1D-C446-4970-B462-AB02FAB31B71}" type="slidenum">
              <a:rPr lang="en-GB" smtClean="0"/>
              <a:t>‹#›</a:t>
            </a:fld>
            <a:endParaRPr lang="en-GB"/>
          </a:p>
        </p:txBody>
      </p:sp>
    </p:spTree>
    <p:extLst>
      <p:ext uri="{BB962C8B-B14F-4D97-AF65-F5344CB8AC3E}">
        <p14:creationId xmlns:p14="http://schemas.microsoft.com/office/powerpoint/2010/main" val="2981793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D2BF6-EEF6-4931-8630-4C52DC4E81D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C58FBA4-42A6-4A9F-8577-DEEACC25872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F03D5F-F564-45E2-8590-50D433778865}"/>
              </a:ext>
            </a:extLst>
          </p:cNvPr>
          <p:cNvSpPr>
            <a:spLocks noGrp="1"/>
          </p:cNvSpPr>
          <p:nvPr>
            <p:ph type="dt" sz="half" idx="10"/>
          </p:nvPr>
        </p:nvSpPr>
        <p:spPr/>
        <p:txBody>
          <a:bodyPr/>
          <a:lstStyle/>
          <a:p>
            <a:fld id="{A46CBD17-2706-4D25-AEB4-A8FD4C077665}" type="datetimeFigureOut">
              <a:rPr lang="en-GB" smtClean="0"/>
              <a:t>29/09/2022</a:t>
            </a:fld>
            <a:endParaRPr lang="en-GB"/>
          </a:p>
        </p:txBody>
      </p:sp>
      <p:sp>
        <p:nvSpPr>
          <p:cNvPr id="5" name="Footer Placeholder 4">
            <a:extLst>
              <a:ext uri="{FF2B5EF4-FFF2-40B4-BE49-F238E27FC236}">
                <a16:creationId xmlns:a16="http://schemas.microsoft.com/office/drawing/2014/main" id="{F4D9038E-BBE1-440D-AA29-BA1959C520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3A26AD-C18E-4590-8AA6-C03B511FB929}"/>
              </a:ext>
            </a:extLst>
          </p:cNvPr>
          <p:cNvSpPr>
            <a:spLocks noGrp="1"/>
          </p:cNvSpPr>
          <p:nvPr>
            <p:ph type="sldNum" sz="quarter" idx="12"/>
          </p:nvPr>
        </p:nvSpPr>
        <p:spPr/>
        <p:txBody>
          <a:bodyPr/>
          <a:lstStyle/>
          <a:p>
            <a:fld id="{4981FB1D-C446-4970-B462-AB02FAB31B71}" type="slidenum">
              <a:rPr lang="en-GB" smtClean="0"/>
              <a:t>‹#›</a:t>
            </a:fld>
            <a:endParaRPr lang="en-GB"/>
          </a:p>
        </p:txBody>
      </p:sp>
    </p:spTree>
    <p:extLst>
      <p:ext uri="{BB962C8B-B14F-4D97-AF65-F5344CB8AC3E}">
        <p14:creationId xmlns:p14="http://schemas.microsoft.com/office/powerpoint/2010/main" val="1312112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FB5DE-C942-4F1A-8979-310AFB9CB61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6A1830-C158-4591-B983-8628120F47F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E5CAF41-A31B-4C34-A811-941975147634}"/>
              </a:ext>
            </a:extLst>
          </p:cNvPr>
          <p:cNvSpPr>
            <a:spLocks noGrp="1"/>
          </p:cNvSpPr>
          <p:nvPr>
            <p:ph type="dt" sz="half" idx="10"/>
          </p:nvPr>
        </p:nvSpPr>
        <p:spPr/>
        <p:txBody>
          <a:bodyPr/>
          <a:lstStyle/>
          <a:p>
            <a:fld id="{A46CBD17-2706-4D25-AEB4-A8FD4C077665}" type="datetimeFigureOut">
              <a:rPr lang="en-GB" smtClean="0"/>
              <a:t>29/09/2022</a:t>
            </a:fld>
            <a:endParaRPr lang="en-GB"/>
          </a:p>
        </p:txBody>
      </p:sp>
      <p:sp>
        <p:nvSpPr>
          <p:cNvPr id="5" name="Footer Placeholder 4">
            <a:extLst>
              <a:ext uri="{FF2B5EF4-FFF2-40B4-BE49-F238E27FC236}">
                <a16:creationId xmlns:a16="http://schemas.microsoft.com/office/drawing/2014/main" id="{165CC84F-3464-402E-A575-0A4001FA76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7924DE-888A-437A-8836-B236D0C05407}"/>
              </a:ext>
            </a:extLst>
          </p:cNvPr>
          <p:cNvSpPr>
            <a:spLocks noGrp="1"/>
          </p:cNvSpPr>
          <p:nvPr>
            <p:ph type="sldNum" sz="quarter" idx="12"/>
          </p:nvPr>
        </p:nvSpPr>
        <p:spPr/>
        <p:txBody>
          <a:bodyPr/>
          <a:lstStyle/>
          <a:p>
            <a:fld id="{4981FB1D-C446-4970-B462-AB02FAB31B71}" type="slidenum">
              <a:rPr lang="en-GB" smtClean="0"/>
              <a:t>‹#›</a:t>
            </a:fld>
            <a:endParaRPr lang="en-GB"/>
          </a:p>
        </p:txBody>
      </p:sp>
    </p:spTree>
    <p:extLst>
      <p:ext uri="{BB962C8B-B14F-4D97-AF65-F5344CB8AC3E}">
        <p14:creationId xmlns:p14="http://schemas.microsoft.com/office/powerpoint/2010/main" val="1181300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27F9E-EE88-4EEF-ABAF-670E8BE593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F1EEF5-FC46-4F2C-B077-13E86E0EE79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B4AF78-91DA-4ECE-B14A-3FF7246A905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42165EF-AB41-4259-914E-D02FBC8323DA}"/>
              </a:ext>
            </a:extLst>
          </p:cNvPr>
          <p:cNvSpPr>
            <a:spLocks noGrp="1"/>
          </p:cNvSpPr>
          <p:nvPr>
            <p:ph type="dt" sz="half" idx="10"/>
          </p:nvPr>
        </p:nvSpPr>
        <p:spPr/>
        <p:txBody>
          <a:bodyPr/>
          <a:lstStyle/>
          <a:p>
            <a:fld id="{A46CBD17-2706-4D25-AEB4-A8FD4C077665}" type="datetimeFigureOut">
              <a:rPr lang="en-GB" smtClean="0"/>
              <a:t>29/09/2022</a:t>
            </a:fld>
            <a:endParaRPr lang="en-GB"/>
          </a:p>
        </p:txBody>
      </p:sp>
      <p:sp>
        <p:nvSpPr>
          <p:cNvPr id="6" name="Footer Placeholder 5">
            <a:extLst>
              <a:ext uri="{FF2B5EF4-FFF2-40B4-BE49-F238E27FC236}">
                <a16:creationId xmlns:a16="http://schemas.microsoft.com/office/drawing/2014/main" id="{17ACCAFC-CD72-435C-9DCB-DB16F504B4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78AC23-99B0-45C4-87B2-95C92D718ADF}"/>
              </a:ext>
            </a:extLst>
          </p:cNvPr>
          <p:cNvSpPr>
            <a:spLocks noGrp="1"/>
          </p:cNvSpPr>
          <p:nvPr>
            <p:ph type="sldNum" sz="quarter" idx="12"/>
          </p:nvPr>
        </p:nvSpPr>
        <p:spPr/>
        <p:txBody>
          <a:bodyPr/>
          <a:lstStyle/>
          <a:p>
            <a:fld id="{4981FB1D-C446-4970-B462-AB02FAB31B71}" type="slidenum">
              <a:rPr lang="en-GB" smtClean="0"/>
              <a:t>‹#›</a:t>
            </a:fld>
            <a:endParaRPr lang="en-GB"/>
          </a:p>
        </p:txBody>
      </p:sp>
    </p:spTree>
    <p:extLst>
      <p:ext uri="{BB962C8B-B14F-4D97-AF65-F5344CB8AC3E}">
        <p14:creationId xmlns:p14="http://schemas.microsoft.com/office/powerpoint/2010/main" val="2226956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17782-81B1-446C-85D4-296BB773478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832A156-B344-498D-9727-EA5118E8A0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936CBAB-0136-4105-B0A6-6301587A7D9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CC47D5-CE46-4E57-ADA5-DE79E330E7C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1008BF2-E6DE-4095-851E-2E0AC0993BA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A75BEFD-F716-4D55-A286-38AED0A105CC}"/>
              </a:ext>
            </a:extLst>
          </p:cNvPr>
          <p:cNvSpPr>
            <a:spLocks noGrp="1"/>
          </p:cNvSpPr>
          <p:nvPr>
            <p:ph type="dt" sz="half" idx="10"/>
          </p:nvPr>
        </p:nvSpPr>
        <p:spPr/>
        <p:txBody>
          <a:bodyPr/>
          <a:lstStyle/>
          <a:p>
            <a:fld id="{A46CBD17-2706-4D25-AEB4-A8FD4C077665}" type="datetimeFigureOut">
              <a:rPr lang="en-GB" smtClean="0"/>
              <a:t>29/09/2022</a:t>
            </a:fld>
            <a:endParaRPr lang="en-GB"/>
          </a:p>
        </p:txBody>
      </p:sp>
      <p:sp>
        <p:nvSpPr>
          <p:cNvPr id="8" name="Footer Placeholder 7">
            <a:extLst>
              <a:ext uri="{FF2B5EF4-FFF2-40B4-BE49-F238E27FC236}">
                <a16:creationId xmlns:a16="http://schemas.microsoft.com/office/drawing/2014/main" id="{E5D897D1-414A-42D8-8D9F-DF02B7B10F9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03F2D3F-DE3D-4EF6-9228-3407D245FB74}"/>
              </a:ext>
            </a:extLst>
          </p:cNvPr>
          <p:cNvSpPr>
            <a:spLocks noGrp="1"/>
          </p:cNvSpPr>
          <p:nvPr>
            <p:ph type="sldNum" sz="quarter" idx="12"/>
          </p:nvPr>
        </p:nvSpPr>
        <p:spPr/>
        <p:txBody>
          <a:bodyPr/>
          <a:lstStyle/>
          <a:p>
            <a:fld id="{4981FB1D-C446-4970-B462-AB02FAB31B71}" type="slidenum">
              <a:rPr lang="en-GB" smtClean="0"/>
              <a:t>‹#›</a:t>
            </a:fld>
            <a:endParaRPr lang="en-GB"/>
          </a:p>
        </p:txBody>
      </p:sp>
    </p:spTree>
    <p:extLst>
      <p:ext uri="{BB962C8B-B14F-4D97-AF65-F5344CB8AC3E}">
        <p14:creationId xmlns:p14="http://schemas.microsoft.com/office/powerpoint/2010/main" val="1299606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1D98A-3E66-4D8F-B3D3-CC8B64D7DB9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0B13298-D8FF-4BB7-AC6B-09FE9084D496}"/>
              </a:ext>
            </a:extLst>
          </p:cNvPr>
          <p:cNvSpPr>
            <a:spLocks noGrp="1"/>
          </p:cNvSpPr>
          <p:nvPr>
            <p:ph type="dt" sz="half" idx="10"/>
          </p:nvPr>
        </p:nvSpPr>
        <p:spPr/>
        <p:txBody>
          <a:bodyPr/>
          <a:lstStyle/>
          <a:p>
            <a:fld id="{A46CBD17-2706-4D25-AEB4-A8FD4C077665}" type="datetimeFigureOut">
              <a:rPr lang="en-GB" smtClean="0"/>
              <a:t>29/09/2022</a:t>
            </a:fld>
            <a:endParaRPr lang="en-GB"/>
          </a:p>
        </p:txBody>
      </p:sp>
      <p:sp>
        <p:nvSpPr>
          <p:cNvPr id="4" name="Footer Placeholder 3">
            <a:extLst>
              <a:ext uri="{FF2B5EF4-FFF2-40B4-BE49-F238E27FC236}">
                <a16:creationId xmlns:a16="http://schemas.microsoft.com/office/drawing/2014/main" id="{07E79219-22CC-4F79-935A-77649E7D516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44D610-81DC-4B2C-A2C9-1A33C2AB3FD9}"/>
              </a:ext>
            </a:extLst>
          </p:cNvPr>
          <p:cNvSpPr>
            <a:spLocks noGrp="1"/>
          </p:cNvSpPr>
          <p:nvPr>
            <p:ph type="sldNum" sz="quarter" idx="12"/>
          </p:nvPr>
        </p:nvSpPr>
        <p:spPr/>
        <p:txBody>
          <a:bodyPr/>
          <a:lstStyle/>
          <a:p>
            <a:fld id="{4981FB1D-C446-4970-B462-AB02FAB31B71}" type="slidenum">
              <a:rPr lang="en-GB" smtClean="0"/>
              <a:t>‹#›</a:t>
            </a:fld>
            <a:endParaRPr lang="en-GB"/>
          </a:p>
        </p:txBody>
      </p:sp>
    </p:spTree>
    <p:extLst>
      <p:ext uri="{BB962C8B-B14F-4D97-AF65-F5344CB8AC3E}">
        <p14:creationId xmlns:p14="http://schemas.microsoft.com/office/powerpoint/2010/main" val="3219201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445EB80-D9C8-48B6-B668-307C8FCB7D7E}"/>
              </a:ext>
            </a:extLst>
          </p:cNvPr>
          <p:cNvSpPr>
            <a:spLocks noGrp="1"/>
          </p:cNvSpPr>
          <p:nvPr>
            <p:ph type="dt" sz="half" idx="10"/>
          </p:nvPr>
        </p:nvSpPr>
        <p:spPr/>
        <p:txBody>
          <a:bodyPr/>
          <a:lstStyle/>
          <a:p>
            <a:fld id="{A46CBD17-2706-4D25-AEB4-A8FD4C077665}" type="datetimeFigureOut">
              <a:rPr lang="en-GB" smtClean="0"/>
              <a:t>29/09/2022</a:t>
            </a:fld>
            <a:endParaRPr lang="en-GB"/>
          </a:p>
        </p:txBody>
      </p:sp>
      <p:sp>
        <p:nvSpPr>
          <p:cNvPr id="3" name="Footer Placeholder 2">
            <a:extLst>
              <a:ext uri="{FF2B5EF4-FFF2-40B4-BE49-F238E27FC236}">
                <a16:creationId xmlns:a16="http://schemas.microsoft.com/office/drawing/2014/main" id="{790D33F7-CA89-490F-8F14-AE0AD1A6D7D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DF65B69-9285-4832-96BB-FE0CAABE2BDE}"/>
              </a:ext>
            </a:extLst>
          </p:cNvPr>
          <p:cNvSpPr>
            <a:spLocks noGrp="1"/>
          </p:cNvSpPr>
          <p:nvPr>
            <p:ph type="sldNum" sz="quarter" idx="12"/>
          </p:nvPr>
        </p:nvSpPr>
        <p:spPr/>
        <p:txBody>
          <a:bodyPr/>
          <a:lstStyle/>
          <a:p>
            <a:fld id="{4981FB1D-C446-4970-B462-AB02FAB31B71}" type="slidenum">
              <a:rPr lang="en-GB" smtClean="0"/>
              <a:t>‹#›</a:t>
            </a:fld>
            <a:endParaRPr lang="en-GB"/>
          </a:p>
        </p:txBody>
      </p:sp>
    </p:spTree>
    <p:extLst>
      <p:ext uri="{BB962C8B-B14F-4D97-AF65-F5344CB8AC3E}">
        <p14:creationId xmlns:p14="http://schemas.microsoft.com/office/powerpoint/2010/main" val="3479564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BEA00-EF5C-4A05-AE39-5314EBD958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2DBD9A-A76A-4867-95FB-46743D46204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CC7AA3D-B3D5-434F-AFCE-90669D258D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CF61008-79A4-4E78-8844-9E802DE24FA5}"/>
              </a:ext>
            </a:extLst>
          </p:cNvPr>
          <p:cNvSpPr>
            <a:spLocks noGrp="1"/>
          </p:cNvSpPr>
          <p:nvPr>
            <p:ph type="dt" sz="half" idx="10"/>
          </p:nvPr>
        </p:nvSpPr>
        <p:spPr/>
        <p:txBody>
          <a:bodyPr/>
          <a:lstStyle/>
          <a:p>
            <a:fld id="{A46CBD17-2706-4D25-AEB4-A8FD4C077665}" type="datetimeFigureOut">
              <a:rPr lang="en-GB" smtClean="0"/>
              <a:t>29/09/2022</a:t>
            </a:fld>
            <a:endParaRPr lang="en-GB"/>
          </a:p>
        </p:txBody>
      </p:sp>
      <p:sp>
        <p:nvSpPr>
          <p:cNvPr id="6" name="Footer Placeholder 5">
            <a:extLst>
              <a:ext uri="{FF2B5EF4-FFF2-40B4-BE49-F238E27FC236}">
                <a16:creationId xmlns:a16="http://schemas.microsoft.com/office/drawing/2014/main" id="{57529A10-A5C1-48AE-AC82-EF21156A76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CE41E3-055A-46AE-9928-FCA3F0E0E78F}"/>
              </a:ext>
            </a:extLst>
          </p:cNvPr>
          <p:cNvSpPr>
            <a:spLocks noGrp="1"/>
          </p:cNvSpPr>
          <p:nvPr>
            <p:ph type="sldNum" sz="quarter" idx="12"/>
          </p:nvPr>
        </p:nvSpPr>
        <p:spPr/>
        <p:txBody>
          <a:bodyPr/>
          <a:lstStyle/>
          <a:p>
            <a:fld id="{4981FB1D-C446-4970-B462-AB02FAB31B71}" type="slidenum">
              <a:rPr lang="en-GB" smtClean="0"/>
              <a:t>‹#›</a:t>
            </a:fld>
            <a:endParaRPr lang="en-GB"/>
          </a:p>
        </p:txBody>
      </p:sp>
    </p:spTree>
    <p:extLst>
      <p:ext uri="{BB962C8B-B14F-4D97-AF65-F5344CB8AC3E}">
        <p14:creationId xmlns:p14="http://schemas.microsoft.com/office/powerpoint/2010/main" val="2544585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1A14D-AD47-44BF-BBC9-0CBB834822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7CA7893-B70C-41E5-9018-8EE115C8B1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7394CDB-3FD1-498C-BFAD-D9BE76E5A4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6AFD6C9-3CCA-45FF-9F4A-670119E014AB}"/>
              </a:ext>
            </a:extLst>
          </p:cNvPr>
          <p:cNvSpPr>
            <a:spLocks noGrp="1"/>
          </p:cNvSpPr>
          <p:nvPr>
            <p:ph type="dt" sz="half" idx="10"/>
          </p:nvPr>
        </p:nvSpPr>
        <p:spPr/>
        <p:txBody>
          <a:bodyPr/>
          <a:lstStyle/>
          <a:p>
            <a:fld id="{A46CBD17-2706-4D25-AEB4-A8FD4C077665}" type="datetimeFigureOut">
              <a:rPr lang="en-GB" smtClean="0"/>
              <a:t>29/09/2022</a:t>
            </a:fld>
            <a:endParaRPr lang="en-GB"/>
          </a:p>
        </p:txBody>
      </p:sp>
      <p:sp>
        <p:nvSpPr>
          <p:cNvPr id="6" name="Footer Placeholder 5">
            <a:extLst>
              <a:ext uri="{FF2B5EF4-FFF2-40B4-BE49-F238E27FC236}">
                <a16:creationId xmlns:a16="http://schemas.microsoft.com/office/drawing/2014/main" id="{4329982F-E892-46FB-B374-4F5C829DDD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451ABD-C82D-49BF-9F94-00DEAAE5A73A}"/>
              </a:ext>
            </a:extLst>
          </p:cNvPr>
          <p:cNvSpPr>
            <a:spLocks noGrp="1"/>
          </p:cNvSpPr>
          <p:nvPr>
            <p:ph type="sldNum" sz="quarter" idx="12"/>
          </p:nvPr>
        </p:nvSpPr>
        <p:spPr/>
        <p:txBody>
          <a:bodyPr/>
          <a:lstStyle/>
          <a:p>
            <a:fld id="{4981FB1D-C446-4970-B462-AB02FAB31B71}" type="slidenum">
              <a:rPr lang="en-GB" smtClean="0"/>
              <a:t>‹#›</a:t>
            </a:fld>
            <a:endParaRPr lang="en-GB"/>
          </a:p>
        </p:txBody>
      </p:sp>
    </p:spTree>
    <p:extLst>
      <p:ext uri="{BB962C8B-B14F-4D97-AF65-F5344CB8AC3E}">
        <p14:creationId xmlns:p14="http://schemas.microsoft.com/office/powerpoint/2010/main" val="2839083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6A0BC-2912-4C5D-954B-7B6543F082E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95BE74-7F8D-432A-A481-B34CA40C833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59AE49-6124-4D50-BE37-CE60A76CD38B}"/>
              </a:ext>
            </a:extLst>
          </p:cNvPr>
          <p:cNvSpPr>
            <a:spLocks noGrp="1"/>
          </p:cNvSpPr>
          <p:nvPr>
            <p:ph type="dt" sz="half" idx="10"/>
          </p:nvPr>
        </p:nvSpPr>
        <p:spPr/>
        <p:txBody>
          <a:bodyPr/>
          <a:lstStyle/>
          <a:p>
            <a:fld id="{A46CBD17-2706-4D25-AEB4-A8FD4C077665}" type="datetimeFigureOut">
              <a:rPr lang="en-GB" smtClean="0"/>
              <a:t>29/09/2022</a:t>
            </a:fld>
            <a:endParaRPr lang="en-GB"/>
          </a:p>
        </p:txBody>
      </p:sp>
      <p:sp>
        <p:nvSpPr>
          <p:cNvPr id="5" name="Footer Placeholder 4">
            <a:extLst>
              <a:ext uri="{FF2B5EF4-FFF2-40B4-BE49-F238E27FC236}">
                <a16:creationId xmlns:a16="http://schemas.microsoft.com/office/drawing/2014/main" id="{5AEA1888-9969-4D65-993F-7074AD302B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333261-E72F-4E82-8082-167940D43E7A}"/>
              </a:ext>
            </a:extLst>
          </p:cNvPr>
          <p:cNvSpPr>
            <a:spLocks noGrp="1"/>
          </p:cNvSpPr>
          <p:nvPr>
            <p:ph type="sldNum" sz="quarter" idx="12"/>
          </p:nvPr>
        </p:nvSpPr>
        <p:spPr/>
        <p:txBody>
          <a:bodyPr/>
          <a:lstStyle/>
          <a:p>
            <a:fld id="{4981FB1D-C446-4970-B462-AB02FAB31B71}" type="slidenum">
              <a:rPr lang="en-GB" smtClean="0"/>
              <a:t>‹#›</a:t>
            </a:fld>
            <a:endParaRPr lang="en-GB"/>
          </a:p>
        </p:txBody>
      </p:sp>
    </p:spTree>
    <p:extLst>
      <p:ext uri="{BB962C8B-B14F-4D97-AF65-F5344CB8AC3E}">
        <p14:creationId xmlns:p14="http://schemas.microsoft.com/office/powerpoint/2010/main" val="1883177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EC0BDFA-F005-4EC6-8402-95D6168E030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72F308-D906-4E7B-BAAB-C6FA910FB21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6FF3CD-8D67-43D0-BA93-0F13893CC979}"/>
              </a:ext>
            </a:extLst>
          </p:cNvPr>
          <p:cNvSpPr>
            <a:spLocks noGrp="1"/>
          </p:cNvSpPr>
          <p:nvPr>
            <p:ph type="dt" sz="half" idx="10"/>
          </p:nvPr>
        </p:nvSpPr>
        <p:spPr/>
        <p:txBody>
          <a:bodyPr/>
          <a:lstStyle/>
          <a:p>
            <a:fld id="{A46CBD17-2706-4D25-AEB4-A8FD4C077665}" type="datetimeFigureOut">
              <a:rPr lang="en-GB" smtClean="0"/>
              <a:t>29/09/2022</a:t>
            </a:fld>
            <a:endParaRPr lang="en-GB"/>
          </a:p>
        </p:txBody>
      </p:sp>
      <p:sp>
        <p:nvSpPr>
          <p:cNvPr id="5" name="Footer Placeholder 4">
            <a:extLst>
              <a:ext uri="{FF2B5EF4-FFF2-40B4-BE49-F238E27FC236}">
                <a16:creationId xmlns:a16="http://schemas.microsoft.com/office/drawing/2014/main" id="{3722DDA2-898B-43B0-9631-AA18D4BC05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96922A-29F6-4869-9CA0-68647969B6E2}"/>
              </a:ext>
            </a:extLst>
          </p:cNvPr>
          <p:cNvSpPr>
            <a:spLocks noGrp="1"/>
          </p:cNvSpPr>
          <p:nvPr>
            <p:ph type="sldNum" sz="quarter" idx="12"/>
          </p:nvPr>
        </p:nvSpPr>
        <p:spPr/>
        <p:txBody>
          <a:bodyPr/>
          <a:lstStyle/>
          <a:p>
            <a:fld id="{4981FB1D-C446-4970-B462-AB02FAB31B71}" type="slidenum">
              <a:rPr lang="en-GB" smtClean="0"/>
              <a:t>‹#›</a:t>
            </a:fld>
            <a:endParaRPr lang="en-GB"/>
          </a:p>
        </p:txBody>
      </p:sp>
    </p:spTree>
    <p:extLst>
      <p:ext uri="{BB962C8B-B14F-4D97-AF65-F5344CB8AC3E}">
        <p14:creationId xmlns:p14="http://schemas.microsoft.com/office/powerpoint/2010/main" val="3576221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7E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07AD91F-A391-4302-859F-CF5A0A94FF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150D9C-B964-496E-AD2B-9BA1A9125E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5ABAA6-D489-4901-8682-40B79AEF07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6CBD17-2706-4D25-AEB4-A8FD4C077665}" type="datetimeFigureOut">
              <a:rPr lang="en-GB" smtClean="0"/>
              <a:t>29/09/2022</a:t>
            </a:fld>
            <a:endParaRPr lang="en-GB"/>
          </a:p>
        </p:txBody>
      </p:sp>
      <p:sp>
        <p:nvSpPr>
          <p:cNvPr id="5" name="Footer Placeholder 4">
            <a:extLst>
              <a:ext uri="{FF2B5EF4-FFF2-40B4-BE49-F238E27FC236}">
                <a16:creationId xmlns:a16="http://schemas.microsoft.com/office/drawing/2014/main" id="{58E3E5E4-3E8B-4482-B8AD-3FA41D30A7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6AE3C23-7131-417C-A351-F8D63402BAC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81FB1D-C446-4970-B462-AB02FAB31B71}" type="slidenum">
              <a:rPr lang="en-GB" smtClean="0"/>
              <a:t>‹#›</a:t>
            </a:fld>
            <a:endParaRPr lang="en-GB"/>
          </a:p>
        </p:txBody>
      </p:sp>
    </p:spTree>
    <p:extLst>
      <p:ext uri="{BB962C8B-B14F-4D97-AF65-F5344CB8AC3E}">
        <p14:creationId xmlns:p14="http://schemas.microsoft.com/office/powerpoint/2010/main" val="3961396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C9DAC-61C2-4090-B06B-E2366801066B}"/>
              </a:ext>
            </a:extLst>
          </p:cNvPr>
          <p:cNvSpPr>
            <a:spLocks noGrp="1"/>
          </p:cNvSpPr>
          <p:nvPr>
            <p:ph type="ctrTitle"/>
          </p:nvPr>
        </p:nvSpPr>
        <p:spPr>
          <a:xfrm>
            <a:off x="1514622" y="52403"/>
            <a:ext cx="9144000" cy="997985"/>
          </a:xfrm>
          <a:solidFill>
            <a:schemeClr val="accent1">
              <a:lumMod val="20000"/>
              <a:lumOff val="80000"/>
            </a:schemeClr>
          </a:solidFill>
          <a:ln>
            <a:solidFill>
              <a:schemeClr val="tx1"/>
            </a:solidFill>
          </a:ln>
        </p:spPr>
        <p:txBody>
          <a:bodyPr/>
          <a:lstStyle/>
          <a:p>
            <a:r>
              <a:rPr lang="en-GB" dirty="0"/>
              <a:t>Year 11 GCSE Sociology</a:t>
            </a:r>
          </a:p>
        </p:txBody>
      </p:sp>
      <p:sp>
        <p:nvSpPr>
          <p:cNvPr id="3" name="Subtitle 2">
            <a:extLst>
              <a:ext uri="{FF2B5EF4-FFF2-40B4-BE49-F238E27FC236}">
                <a16:creationId xmlns:a16="http://schemas.microsoft.com/office/drawing/2014/main" id="{5B85DAC9-B7C2-4E1D-A213-96C8AAEC024F}"/>
              </a:ext>
            </a:extLst>
          </p:cNvPr>
          <p:cNvSpPr>
            <a:spLocks noGrp="1"/>
          </p:cNvSpPr>
          <p:nvPr>
            <p:ph type="subTitle" idx="1"/>
          </p:nvPr>
        </p:nvSpPr>
        <p:spPr>
          <a:xfrm>
            <a:off x="1514622" y="1523417"/>
            <a:ext cx="9144000" cy="769618"/>
          </a:xfrm>
          <a:solidFill>
            <a:schemeClr val="accent1">
              <a:lumMod val="20000"/>
              <a:lumOff val="80000"/>
            </a:schemeClr>
          </a:solidFill>
          <a:ln>
            <a:solidFill>
              <a:schemeClr val="tx1"/>
            </a:solidFill>
          </a:ln>
        </p:spPr>
        <p:txBody>
          <a:bodyPr>
            <a:normAutofit fontScale="55000" lnSpcReduction="20000"/>
          </a:bodyPr>
          <a:lstStyle/>
          <a:p>
            <a:r>
              <a:rPr lang="en-GB" sz="4400" dirty="0"/>
              <a:t>Mr Nick Theodosiou (Mr Theo)</a:t>
            </a:r>
          </a:p>
          <a:p>
            <a:r>
              <a:rPr lang="en-GB" sz="4400" dirty="0"/>
              <a:t>Head of Humanities and Sociology Course Leader</a:t>
            </a:r>
          </a:p>
          <a:p>
            <a:endParaRPr lang="en-GB" sz="4400" dirty="0"/>
          </a:p>
          <a:p>
            <a:endParaRPr lang="en-GB" sz="4400" dirty="0"/>
          </a:p>
        </p:txBody>
      </p:sp>
      <p:pic>
        <p:nvPicPr>
          <p:cNvPr id="1026" name="Picture 2" descr="Sociology">
            <a:extLst>
              <a:ext uri="{FF2B5EF4-FFF2-40B4-BE49-F238E27FC236}">
                <a16:creationId xmlns:a16="http://schemas.microsoft.com/office/drawing/2014/main" id="{3CC7A762-E57B-4D1C-8090-19C062E9F1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622" y="2769345"/>
            <a:ext cx="9144000" cy="37909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5134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sociology-dissertation-topics - USJ - University of Sri Jayewardenepura,  Sri Lanka">
            <a:extLst>
              <a:ext uri="{FF2B5EF4-FFF2-40B4-BE49-F238E27FC236}">
                <a16:creationId xmlns:a16="http://schemas.microsoft.com/office/drawing/2014/main" id="{388AB642-0C7C-43A3-A2CF-2B3660617B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326" t="13817" r="4326" b="11970"/>
          <a:stretch/>
        </p:blipFill>
        <p:spPr bwMode="auto">
          <a:xfrm>
            <a:off x="100958" y="5744730"/>
            <a:ext cx="1830002" cy="105418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65B91104-0730-4E8D-A3AE-C08BBBB99A39}"/>
              </a:ext>
            </a:extLst>
          </p:cNvPr>
          <p:cNvSpPr>
            <a:spLocks noGrp="1"/>
          </p:cNvSpPr>
          <p:nvPr>
            <p:ph type="title"/>
          </p:nvPr>
        </p:nvSpPr>
        <p:spPr>
          <a:xfrm>
            <a:off x="2329540" y="101252"/>
            <a:ext cx="9722985" cy="720080"/>
          </a:xfrm>
          <a:solidFill>
            <a:schemeClr val="accent1">
              <a:lumMod val="20000"/>
              <a:lumOff val="80000"/>
            </a:schemeClr>
          </a:solidFill>
        </p:spPr>
        <p:txBody>
          <a:bodyPr>
            <a:noAutofit/>
          </a:bodyPr>
          <a:lstStyle/>
          <a:p>
            <a:r>
              <a:rPr lang="en-GB" sz="3600" b="1" u="sng" dirty="0"/>
              <a:t>What topics are on the Sociology course and exam?</a:t>
            </a:r>
          </a:p>
        </p:txBody>
      </p:sp>
      <p:sp>
        <p:nvSpPr>
          <p:cNvPr id="7" name="Content Placeholder 6">
            <a:extLst>
              <a:ext uri="{FF2B5EF4-FFF2-40B4-BE49-F238E27FC236}">
                <a16:creationId xmlns:a16="http://schemas.microsoft.com/office/drawing/2014/main" id="{A5EFA92C-76CE-49A7-BDA8-32EF129D3BC3}"/>
              </a:ext>
            </a:extLst>
          </p:cNvPr>
          <p:cNvSpPr>
            <a:spLocks noGrp="1"/>
          </p:cNvSpPr>
          <p:nvPr>
            <p:ph idx="1"/>
          </p:nvPr>
        </p:nvSpPr>
        <p:spPr>
          <a:xfrm>
            <a:off x="1930960" y="1077325"/>
            <a:ext cx="10121565" cy="5721591"/>
          </a:xfrm>
        </p:spPr>
        <p:txBody>
          <a:bodyPr>
            <a:normAutofit fontScale="92500" lnSpcReduction="20000"/>
          </a:bodyPr>
          <a:lstStyle/>
          <a:p>
            <a:pPr>
              <a:lnSpc>
                <a:spcPts val="1950"/>
              </a:lnSpc>
              <a:spcBef>
                <a:spcPts val="200"/>
              </a:spcBef>
            </a:pPr>
            <a:r>
              <a:rPr lang="en-GB" sz="2400" b="1" u="sng" dirty="0">
                <a:ea typeface="Times New Roman" panose="02020603050405020304" pitchFamily="18" charset="0"/>
                <a:cs typeface="Arial" panose="020B0604020202020204" pitchFamily="34" charset="0"/>
              </a:rPr>
              <a:t>Year 10 Topics</a:t>
            </a:r>
            <a:r>
              <a:rPr lang="en-GB" sz="2400" b="1" dirty="0">
                <a:ea typeface="Times New Roman" panose="02020603050405020304" pitchFamily="18" charset="0"/>
                <a:cs typeface="Arial" panose="020B0604020202020204" pitchFamily="34" charset="0"/>
              </a:rPr>
              <a:t>  (1hr 45mins exam from EDUQAS)</a:t>
            </a:r>
            <a:endParaRPr lang="en-GB" sz="2400" b="1" i="1" dirty="0">
              <a:ea typeface="Times New Roman" panose="02020603050405020304" pitchFamily="18" charset="0"/>
              <a:cs typeface="Times New Roman" panose="02020603050405020304" pitchFamily="18" charset="0"/>
            </a:endParaRPr>
          </a:p>
          <a:p>
            <a:pPr marL="342900" indent="-342900">
              <a:lnSpc>
                <a:spcPct val="107000"/>
              </a:lnSpc>
              <a:spcAft>
                <a:spcPts val="800"/>
              </a:spcAft>
              <a:buSzPts val="1000"/>
              <a:buFont typeface="Symbol" panose="05050102010706020507" pitchFamily="18" charset="2"/>
              <a:buChar char=""/>
              <a:tabLst>
                <a:tab pos="457200" algn="l"/>
              </a:tabLst>
            </a:pPr>
            <a:r>
              <a:rPr lang="en-GB" sz="2400" b="1" dirty="0">
                <a:highlight>
                  <a:srgbClr val="FFFF00"/>
                </a:highlight>
                <a:ea typeface="Calibri" panose="020F0502020204030204" pitchFamily="34" charset="0"/>
                <a:cs typeface="Arial" panose="020B0604020202020204" pitchFamily="34" charset="0"/>
              </a:rPr>
              <a:t>Families</a:t>
            </a:r>
            <a:r>
              <a:rPr lang="en-GB" sz="2400" b="1" dirty="0">
                <a:ea typeface="Calibri" panose="020F0502020204030204" pitchFamily="34" charset="0"/>
                <a:cs typeface="Arial" panose="020B0604020202020204" pitchFamily="34" charset="0"/>
              </a:rPr>
              <a:t> (What do families do? Is there still a “normal” family? Have roles in the family changed? What impact do parents have on children’s behaviour?)</a:t>
            </a:r>
            <a:endParaRPr lang="en-GB" sz="2400" b="1" dirty="0">
              <a:ea typeface="Calibri" panose="020F0502020204030204" pitchFamily="34" charset="0"/>
              <a:cs typeface="Times New Roman" panose="02020603050405020304" pitchFamily="18" charset="0"/>
            </a:endParaRPr>
          </a:p>
          <a:p>
            <a:pPr marL="342900" indent="-342900">
              <a:lnSpc>
                <a:spcPct val="107000"/>
              </a:lnSpc>
              <a:spcAft>
                <a:spcPts val="800"/>
              </a:spcAft>
              <a:buSzPts val="1000"/>
              <a:buFont typeface="Symbol" panose="05050102010706020507" pitchFamily="18" charset="2"/>
              <a:buChar char=""/>
              <a:tabLst>
                <a:tab pos="457200" algn="l"/>
              </a:tabLst>
            </a:pPr>
            <a:r>
              <a:rPr lang="en-GB" sz="2400" b="1" dirty="0">
                <a:highlight>
                  <a:srgbClr val="FFFF00"/>
                </a:highlight>
                <a:ea typeface="Calibri" panose="020F0502020204030204" pitchFamily="34" charset="0"/>
                <a:cs typeface="Arial" panose="020B0604020202020204" pitchFamily="34" charset="0"/>
              </a:rPr>
              <a:t>Education</a:t>
            </a:r>
            <a:r>
              <a:rPr lang="en-GB" sz="2400" b="1" dirty="0">
                <a:ea typeface="Calibri" panose="020F0502020204030204" pitchFamily="34" charset="0"/>
                <a:cs typeface="Arial" panose="020B0604020202020204" pitchFamily="34" charset="0"/>
              </a:rPr>
              <a:t> (What are schools for? Why do schools exist? Who does well in school and why? Do schools have more than one function? Is school fair? Do all students have equal opportunities?)</a:t>
            </a:r>
            <a:endParaRPr lang="en-GB" sz="2400" b="1" dirty="0">
              <a:ea typeface="Calibri" panose="020F0502020204030204" pitchFamily="34" charset="0"/>
              <a:cs typeface="Times New Roman" panose="02020603050405020304" pitchFamily="18" charset="0"/>
            </a:endParaRPr>
          </a:p>
          <a:p>
            <a:pPr marL="342900" indent="-342900">
              <a:lnSpc>
                <a:spcPct val="107000"/>
              </a:lnSpc>
              <a:spcAft>
                <a:spcPts val="800"/>
              </a:spcAft>
              <a:buSzPts val="1000"/>
              <a:buFont typeface="Symbol" panose="05050102010706020507" pitchFamily="18" charset="2"/>
              <a:buChar char=""/>
              <a:tabLst>
                <a:tab pos="457200" algn="l"/>
              </a:tabLst>
            </a:pPr>
            <a:r>
              <a:rPr lang="en-GB" sz="2400" b="1" dirty="0">
                <a:ea typeface="Calibri" panose="020F0502020204030204" pitchFamily="34" charset="0"/>
                <a:cs typeface="Arial" panose="020B0604020202020204" pitchFamily="34" charset="0"/>
              </a:rPr>
              <a:t>Links to </a:t>
            </a:r>
            <a:r>
              <a:rPr lang="en-GB" sz="2400" b="1" dirty="0">
                <a:highlight>
                  <a:srgbClr val="FFFF00"/>
                </a:highlight>
                <a:ea typeface="Calibri" panose="020F0502020204030204" pitchFamily="34" charset="0"/>
                <a:cs typeface="Arial" panose="020B0604020202020204" pitchFamily="34" charset="0"/>
              </a:rPr>
              <a:t>research methods </a:t>
            </a:r>
            <a:r>
              <a:rPr lang="en-GB" sz="2400" b="1" dirty="0">
                <a:ea typeface="Calibri" panose="020F0502020204030204" pitchFamily="34" charset="0"/>
                <a:cs typeface="Arial" panose="020B0604020202020204" pitchFamily="34" charset="0"/>
              </a:rPr>
              <a:t>for both of these topics</a:t>
            </a:r>
            <a:endParaRPr lang="en-GB" sz="2400" b="1" dirty="0">
              <a:ea typeface="Calibri" panose="020F0502020204030204" pitchFamily="34" charset="0"/>
              <a:cs typeface="Times New Roman" panose="02020603050405020304" pitchFamily="18" charset="0"/>
            </a:endParaRPr>
          </a:p>
          <a:p>
            <a:pPr>
              <a:lnSpc>
                <a:spcPts val="1950"/>
              </a:lnSpc>
              <a:spcBef>
                <a:spcPts val="200"/>
              </a:spcBef>
            </a:pPr>
            <a:endParaRPr lang="en-GB" sz="2400" b="1" u="sng" dirty="0">
              <a:ea typeface="Times New Roman" panose="02020603050405020304" pitchFamily="18" charset="0"/>
              <a:cs typeface="Arial" panose="020B0604020202020204" pitchFamily="34" charset="0"/>
            </a:endParaRPr>
          </a:p>
          <a:p>
            <a:pPr>
              <a:lnSpc>
                <a:spcPts val="1950"/>
              </a:lnSpc>
              <a:spcBef>
                <a:spcPts val="200"/>
              </a:spcBef>
            </a:pPr>
            <a:r>
              <a:rPr lang="en-GB" sz="2400" b="1" u="sng" dirty="0">
                <a:ea typeface="Times New Roman" panose="02020603050405020304" pitchFamily="18" charset="0"/>
                <a:cs typeface="Arial" panose="020B0604020202020204" pitchFamily="34" charset="0"/>
              </a:rPr>
              <a:t>Year 11 Topics </a:t>
            </a:r>
            <a:r>
              <a:rPr lang="en-GB" sz="2400" b="1" dirty="0">
                <a:ea typeface="Times New Roman" panose="02020603050405020304" pitchFamily="18" charset="0"/>
                <a:cs typeface="Arial" panose="020B0604020202020204" pitchFamily="34" charset="0"/>
              </a:rPr>
              <a:t> (1hr 45mins exam from EDUQAS)</a:t>
            </a:r>
            <a:endParaRPr lang="en-GB" sz="2400" b="1" i="1" dirty="0">
              <a:ea typeface="Times New Roman" panose="02020603050405020304" pitchFamily="18" charset="0"/>
              <a:cs typeface="Times New Roman" panose="02020603050405020304" pitchFamily="18" charset="0"/>
            </a:endParaRPr>
          </a:p>
          <a:p>
            <a:pPr marL="342900" indent="-342900">
              <a:lnSpc>
                <a:spcPct val="107000"/>
              </a:lnSpc>
              <a:spcAft>
                <a:spcPts val="800"/>
              </a:spcAft>
              <a:buSzPts val="1000"/>
              <a:buFont typeface="Symbol" panose="05050102010706020507" pitchFamily="18" charset="2"/>
              <a:buChar char=""/>
              <a:tabLst>
                <a:tab pos="457200" algn="l"/>
              </a:tabLst>
            </a:pPr>
            <a:r>
              <a:rPr lang="en-GB" sz="2400" b="1" dirty="0">
                <a:highlight>
                  <a:srgbClr val="FFFF00"/>
                </a:highlight>
                <a:ea typeface="Calibri" panose="020F0502020204030204" pitchFamily="34" charset="0"/>
                <a:cs typeface="Arial" panose="020B0604020202020204" pitchFamily="34" charset="0"/>
              </a:rPr>
              <a:t>Crime and deviance </a:t>
            </a:r>
            <a:r>
              <a:rPr lang="en-GB" sz="2400" b="1" dirty="0">
                <a:ea typeface="Calibri" panose="020F0502020204030204" pitchFamily="34" charset="0"/>
                <a:cs typeface="Arial" panose="020B0604020202020204" pitchFamily="34" charset="0"/>
              </a:rPr>
              <a:t>(Why do people commit crime? Who commits crime? Can we trust the statistics? Does race, gender or age affect who is arrested?)</a:t>
            </a:r>
            <a:endParaRPr lang="en-GB" sz="2400" b="1" dirty="0">
              <a:ea typeface="Calibri" panose="020F0502020204030204" pitchFamily="34" charset="0"/>
              <a:cs typeface="Times New Roman" panose="02020603050405020304" pitchFamily="18" charset="0"/>
            </a:endParaRPr>
          </a:p>
          <a:p>
            <a:pPr marL="342900" indent="-342900">
              <a:lnSpc>
                <a:spcPct val="107000"/>
              </a:lnSpc>
              <a:spcAft>
                <a:spcPts val="800"/>
              </a:spcAft>
              <a:buSzPts val="1000"/>
              <a:buFont typeface="Symbol" panose="05050102010706020507" pitchFamily="18" charset="2"/>
              <a:buChar char=""/>
              <a:tabLst>
                <a:tab pos="457200" algn="l"/>
              </a:tabLst>
            </a:pPr>
            <a:r>
              <a:rPr lang="en-GB" sz="2400" b="1" dirty="0">
                <a:highlight>
                  <a:srgbClr val="FFFF00"/>
                </a:highlight>
                <a:ea typeface="Calibri" panose="020F0502020204030204" pitchFamily="34" charset="0"/>
                <a:cs typeface="Arial" panose="020B0604020202020204" pitchFamily="34" charset="0"/>
              </a:rPr>
              <a:t>Social stratification </a:t>
            </a:r>
            <a:r>
              <a:rPr lang="en-GB" sz="2400" b="1" dirty="0">
                <a:ea typeface="Calibri" panose="020F0502020204030204" pitchFamily="34" charset="0"/>
                <a:cs typeface="Arial" panose="020B0604020202020204" pitchFamily="34" charset="0"/>
              </a:rPr>
              <a:t>(Which groups have more power in society? Is society fair? What are the causes of poverty? Does everyone have an equal opportunity in life)</a:t>
            </a:r>
            <a:endParaRPr lang="en-GB" sz="2400" b="1" dirty="0">
              <a:ea typeface="Calibri" panose="020F0502020204030204" pitchFamily="34" charset="0"/>
              <a:cs typeface="Times New Roman" panose="02020603050405020304" pitchFamily="18" charset="0"/>
            </a:endParaRPr>
          </a:p>
          <a:p>
            <a:pPr marL="342900" indent="-342900">
              <a:lnSpc>
                <a:spcPct val="107000"/>
              </a:lnSpc>
              <a:spcAft>
                <a:spcPts val="800"/>
              </a:spcAft>
              <a:buSzPts val="1000"/>
              <a:buFont typeface="Symbol" panose="05050102010706020507" pitchFamily="18" charset="2"/>
              <a:buChar char=""/>
              <a:tabLst>
                <a:tab pos="457200" algn="l"/>
              </a:tabLst>
            </a:pPr>
            <a:r>
              <a:rPr lang="en-GB" sz="2400" b="1" dirty="0">
                <a:ea typeface="Calibri" panose="020F0502020204030204" pitchFamily="34" charset="0"/>
                <a:cs typeface="Arial" panose="020B0604020202020204" pitchFamily="34" charset="0"/>
              </a:rPr>
              <a:t>Links to </a:t>
            </a:r>
            <a:r>
              <a:rPr lang="en-GB" sz="2400" b="1" dirty="0">
                <a:highlight>
                  <a:srgbClr val="FFFF00"/>
                </a:highlight>
                <a:ea typeface="Calibri" panose="020F0502020204030204" pitchFamily="34" charset="0"/>
                <a:cs typeface="Arial" panose="020B0604020202020204" pitchFamily="34" charset="0"/>
              </a:rPr>
              <a:t>research methods </a:t>
            </a:r>
            <a:r>
              <a:rPr lang="en-GB" sz="2400" b="1" dirty="0">
                <a:ea typeface="Calibri" panose="020F0502020204030204" pitchFamily="34" charset="0"/>
                <a:cs typeface="Arial" panose="020B0604020202020204" pitchFamily="34" charset="0"/>
              </a:rPr>
              <a:t>for both of these topics</a:t>
            </a:r>
            <a:endParaRPr lang="en-GB" sz="2400" b="1" dirty="0">
              <a:ea typeface="Calibri" panose="020F0502020204030204" pitchFamily="34" charset="0"/>
              <a:cs typeface="Times New Roman" panose="02020603050405020304" pitchFamily="18" charset="0"/>
            </a:endParaRPr>
          </a:p>
          <a:p>
            <a:endParaRPr lang="en-GB" dirty="0"/>
          </a:p>
        </p:txBody>
      </p:sp>
      <p:pic>
        <p:nvPicPr>
          <p:cNvPr id="9" name="Picture 8">
            <a:extLst>
              <a:ext uri="{FF2B5EF4-FFF2-40B4-BE49-F238E27FC236}">
                <a16:creationId xmlns:a16="http://schemas.microsoft.com/office/drawing/2014/main" id="{A7394B27-BE7A-4097-A7CA-E91E87F912CD}"/>
              </a:ext>
            </a:extLst>
          </p:cNvPr>
          <p:cNvPicPr>
            <a:picLocks noChangeAspect="1"/>
          </p:cNvPicPr>
          <p:nvPr/>
        </p:nvPicPr>
        <p:blipFill>
          <a:blip r:embed="rId3"/>
          <a:stretch>
            <a:fillRect/>
          </a:stretch>
        </p:blipFill>
        <p:spPr>
          <a:xfrm>
            <a:off x="1524001" y="-62"/>
            <a:ext cx="805539" cy="922709"/>
          </a:xfrm>
          <a:prstGeom prst="rect">
            <a:avLst/>
          </a:prstGeom>
        </p:spPr>
      </p:pic>
      <p:pic>
        <p:nvPicPr>
          <p:cNvPr id="10" name="Picture 9">
            <a:extLst>
              <a:ext uri="{FF2B5EF4-FFF2-40B4-BE49-F238E27FC236}">
                <a16:creationId xmlns:a16="http://schemas.microsoft.com/office/drawing/2014/main" id="{ED6F9B03-F01D-4E66-B03B-C17C266895EC}"/>
              </a:ext>
            </a:extLst>
          </p:cNvPr>
          <p:cNvPicPr>
            <a:picLocks noChangeAspect="1"/>
          </p:cNvPicPr>
          <p:nvPr/>
        </p:nvPicPr>
        <p:blipFill rotWithShape="1">
          <a:blip r:embed="rId4">
            <a:duotone>
              <a:prstClr val="black"/>
              <a:schemeClr val="accent1">
                <a:lumMod val="75000"/>
                <a:tint val="45000"/>
                <a:satMod val="400000"/>
              </a:schemeClr>
            </a:duotone>
            <a:extLst>
              <a:ext uri="{BEBA8EAE-BF5A-486C-A8C5-ECC9F3942E4B}">
                <a14:imgProps xmlns:a14="http://schemas.microsoft.com/office/drawing/2010/main">
                  <a14:imgLayer r:embed="rId5">
                    <a14:imgEffect>
                      <a14:backgroundRemoval t="21546" b="62705" l="31336" r="71026"/>
                    </a14:imgEffect>
                    <a14:imgEffect>
                      <a14:sharpenSoften amount="50000"/>
                    </a14:imgEffect>
                  </a14:imgLayer>
                </a14:imgProps>
              </a:ext>
            </a:extLst>
          </a:blip>
          <a:srcRect l="58250" t="30244" r="33856" b="55056"/>
          <a:stretch/>
        </p:blipFill>
        <p:spPr>
          <a:xfrm rot="5400000">
            <a:off x="733171" y="2990759"/>
            <a:ext cx="650641" cy="876482"/>
          </a:xfrm>
          <a:prstGeom prst="rect">
            <a:avLst/>
          </a:prstGeom>
        </p:spPr>
      </p:pic>
      <p:pic>
        <p:nvPicPr>
          <p:cNvPr id="12" name="Picture 11">
            <a:extLst>
              <a:ext uri="{FF2B5EF4-FFF2-40B4-BE49-F238E27FC236}">
                <a16:creationId xmlns:a16="http://schemas.microsoft.com/office/drawing/2014/main" id="{23B12394-59CC-455D-A45E-D73565D53532}"/>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21546" b="62705" l="31336" r="71026"/>
                    </a14:imgEffect>
                    <a14:imgEffect>
                      <a14:sharpenSoften amount="50000"/>
                    </a14:imgEffect>
                  </a14:imgLayer>
                </a14:imgProps>
              </a:ext>
            </a:extLst>
          </a:blip>
          <a:srcRect l="58250" t="30244" r="33856" b="55056"/>
          <a:stretch/>
        </p:blipFill>
        <p:spPr>
          <a:xfrm rot="5400000">
            <a:off x="690636" y="856440"/>
            <a:ext cx="650644" cy="908791"/>
          </a:xfrm>
          <a:prstGeom prst="rect">
            <a:avLst/>
          </a:prstGeom>
        </p:spPr>
      </p:pic>
    </p:spTree>
    <p:extLst>
      <p:ext uri="{BB962C8B-B14F-4D97-AF65-F5344CB8AC3E}">
        <p14:creationId xmlns:p14="http://schemas.microsoft.com/office/powerpoint/2010/main" val="2997704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17189-8E5A-42C6-B184-7EFDEBC21D74}"/>
              </a:ext>
            </a:extLst>
          </p:cNvPr>
          <p:cNvSpPr>
            <a:spLocks noGrp="1"/>
          </p:cNvSpPr>
          <p:nvPr>
            <p:ph type="title"/>
          </p:nvPr>
        </p:nvSpPr>
        <p:spPr>
          <a:xfrm>
            <a:off x="543339" y="365125"/>
            <a:ext cx="10972800" cy="1325563"/>
          </a:xfrm>
          <a:solidFill>
            <a:schemeClr val="accent1">
              <a:lumMod val="20000"/>
              <a:lumOff val="80000"/>
            </a:schemeClr>
          </a:solidFill>
          <a:ln>
            <a:solidFill>
              <a:schemeClr val="tx2"/>
            </a:solidFill>
          </a:ln>
        </p:spPr>
        <p:txBody>
          <a:bodyPr/>
          <a:lstStyle/>
          <a:p>
            <a:pPr algn="ctr"/>
            <a:r>
              <a:rPr lang="en-GB" b="1" u="sng" dirty="0"/>
              <a:t>GCSE Sociology Grade Boundaries</a:t>
            </a:r>
          </a:p>
        </p:txBody>
      </p:sp>
      <p:graphicFrame>
        <p:nvGraphicFramePr>
          <p:cNvPr id="4" name="Content Placeholder 3">
            <a:extLst>
              <a:ext uri="{FF2B5EF4-FFF2-40B4-BE49-F238E27FC236}">
                <a16:creationId xmlns:a16="http://schemas.microsoft.com/office/drawing/2014/main" id="{1B39B34B-3165-413F-9DB3-8B77E532E491}"/>
              </a:ext>
            </a:extLst>
          </p:cNvPr>
          <p:cNvGraphicFramePr>
            <a:graphicFrameLocks noGrp="1"/>
          </p:cNvGraphicFramePr>
          <p:nvPr>
            <p:ph idx="1"/>
            <p:extLst>
              <p:ext uri="{D42A27DB-BD31-4B8C-83A1-F6EECF244321}">
                <p14:modId xmlns:p14="http://schemas.microsoft.com/office/powerpoint/2010/main" val="2059501256"/>
              </p:ext>
            </p:extLst>
          </p:nvPr>
        </p:nvGraphicFramePr>
        <p:xfrm>
          <a:off x="543339" y="1825624"/>
          <a:ext cx="10972800" cy="4667251"/>
        </p:xfrm>
        <a:graphic>
          <a:graphicData uri="http://schemas.openxmlformats.org/drawingml/2006/table">
            <a:tbl>
              <a:tblPr firstRow="1" bandRow="1">
                <a:tableStyleId>{5C22544A-7EE6-4342-B048-85BDC9FD1C3A}</a:tableStyleId>
              </a:tblPr>
              <a:tblGrid>
                <a:gridCol w="1549546">
                  <a:extLst>
                    <a:ext uri="{9D8B030D-6E8A-4147-A177-3AD203B41FA5}">
                      <a16:colId xmlns:a16="http://schemas.microsoft.com/office/drawing/2014/main" val="1222698626"/>
                    </a:ext>
                  </a:extLst>
                </a:gridCol>
                <a:gridCol w="853129">
                  <a:extLst>
                    <a:ext uri="{9D8B030D-6E8A-4147-A177-3AD203B41FA5}">
                      <a16:colId xmlns:a16="http://schemas.microsoft.com/office/drawing/2014/main" val="3390793949"/>
                    </a:ext>
                  </a:extLst>
                </a:gridCol>
                <a:gridCol w="671221">
                  <a:extLst>
                    <a:ext uri="{9D8B030D-6E8A-4147-A177-3AD203B41FA5}">
                      <a16:colId xmlns:a16="http://schemas.microsoft.com/office/drawing/2014/main" val="2686348644"/>
                    </a:ext>
                  </a:extLst>
                </a:gridCol>
                <a:gridCol w="655640">
                  <a:extLst>
                    <a:ext uri="{9D8B030D-6E8A-4147-A177-3AD203B41FA5}">
                      <a16:colId xmlns:a16="http://schemas.microsoft.com/office/drawing/2014/main" val="3501329977"/>
                    </a:ext>
                  </a:extLst>
                </a:gridCol>
                <a:gridCol w="1034752">
                  <a:extLst>
                    <a:ext uri="{9D8B030D-6E8A-4147-A177-3AD203B41FA5}">
                      <a16:colId xmlns:a16="http://schemas.microsoft.com/office/drawing/2014/main" val="983119051"/>
                    </a:ext>
                  </a:extLst>
                </a:gridCol>
                <a:gridCol w="1034752">
                  <a:extLst>
                    <a:ext uri="{9D8B030D-6E8A-4147-A177-3AD203B41FA5}">
                      <a16:colId xmlns:a16="http://schemas.microsoft.com/office/drawing/2014/main" val="1690683383"/>
                    </a:ext>
                  </a:extLst>
                </a:gridCol>
                <a:gridCol w="1034752">
                  <a:extLst>
                    <a:ext uri="{9D8B030D-6E8A-4147-A177-3AD203B41FA5}">
                      <a16:colId xmlns:a16="http://schemas.microsoft.com/office/drawing/2014/main" val="3479993855"/>
                    </a:ext>
                  </a:extLst>
                </a:gridCol>
                <a:gridCol w="1034752">
                  <a:extLst>
                    <a:ext uri="{9D8B030D-6E8A-4147-A177-3AD203B41FA5}">
                      <a16:colId xmlns:a16="http://schemas.microsoft.com/office/drawing/2014/main" val="3606663488"/>
                    </a:ext>
                  </a:extLst>
                </a:gridCol>
                <a:gridCol w="1034752">
                  <a:extLst>
                    <a:ext uri="{9D8B030D-6E8A-4147-A177-3AD203B41FA5}">
                      <a16:colId xmlns:a16="http://schemas.microsoft.com/office/drawing/2014/main" val="2336515328"/>
                    </a:ext>
                  </a:extLst>
                </a:gridCol>
                <a:gridCol w="1034752">
                  <a:extLst>
                    <a:ext uri="{9D8B030D-6E8A-4147-A177-3AD203B41FA5}">
                      <a16:colId xmlns:a16="http://schemas.microsoft.com/office/drawing/2014/main" val="538563757"/>
                    </a:ext>
                  </a:extLst>
                </a:gridCol>
                <a:gridCol w="1034752">
                  <a:extLst>
                    <a:ext uri="{9D8B030D-6E8A-4147-A177-3AD203B41FA5}">
                      <a16:colId xmlns:a16="http://schemas.microsoft.com/office/drawing/2014/main" val="1961956507"/>
                    </a:ext>
                  </a:extLst>
                </a:gridCol>
              </a:tblGrid>
              <a:tr h="1704562">
                <a:tc>
                  <a:txBody>
                    <a:bodyPr/>
                    <a:lstStyle/>
                    <a:p>
                      <a:r>
                        <a:rPr lang="en-GB" b="1" u="sng" dirty="0"/>
                        <a:t>Paper</a:t>
                      </a:r>
                    </a:p>
                  </a:txBody>
                  <a:tcPr/>
                </a:tc>
                <a:tc>
                  <a:txBody>
                    <a:bodyPr/>
                    <a:lstStyle/>
                    <a:p>
                      <a:r>
                        <a:rPr lang="en-GB" b="1" dirty="0"/>
                        <a:t>Max Marks</a:t>
                      </a:r>
                    </a:p>
                    <a:p>
                      <a:endParaRPr lang="en-GB" b="1" dirty="0"/>
                    </a:p>
                    <a:p>
                      <a:endParaRPr lang="en-GB" b="1" dirty="0"/>
                    </a:p>
                  </a:txBody>
                  <a:tcPr/>
                </a:tc>
                <a:tc>
                  <a:txBody>
                    <a:bodyPr/>
                    <a:lstStyle/>
                    <a:p>
                      <a:pPr algn="ctr"/>
                      <a:r>
                        <a:rPr lang="en-GB" b="1" dirty="0"/>
                        <a:t>9</a:t>
                      </a:r>
                    </a:p>
                  </a:txBody>
                  <a:tcPr/>
                </a:tc>
                <a:tc>
                  <a:txBody>
                    <a:bodyPr/>
                    <a:lstStyle/>
                    <a:p>
                      <a:pPr algn="ctr"/>
                      <a:r>
                        <a:rPr lang="en-GB" b="1" dirty="0"/>
                        <a:t>8</a:t>
                      </a:r>
                    </a:p>
                  </a:txBody>
                  <a:tcPr/>
                </a:tc>
                <a:tc>
                  <a:txBody>
                    <a:bodyPr/>
                    <a:lstStyle/>
                    <a:p>
                      <a:pPr algn="ctr"/>
                      <a:r>
                        <a:rPr lang="en-GB" b="1" dirty="0"/>
                        <a:t>7</a:t>
                      </a:r>
                    </a:p>
                  </a:txBody>
                  <a:tcPr/>
                </a:tc>
                <a:tc>
                  <a:txBody>
                    <a:bodyPr/>
                    <a:lstStyle/>
                    <a:p>
                      <a:pPr algn="ctr"/>
                      <a:r>
                        <a:rPr lang="en-GB" b="1" dirty="0"/>
                        <a:t>6</a:t>
                      </a:r>
                    </a:p>
                  </a:txBody>
                  <a:tcPr/>
                </a:tc>
                <a:tc>
                  <a:txBody>
                    <a:bodyPr/>
                    <a:lstStyle/>
                    <a:p>
                      <a:pPr algn="ctr"/>
                      <a:r>
                        <a:rPr lang="en-GB" b="1" dirty="0"/>
                        <a:t>5</a:t>
                      </a:r>
                    </a:p>
                  </a:txBody>
                  <a:tcPr/>
                </a:tc>
                <a:tc>
                  <a:txBody>
                    <a:bodyPr/>
                    <a:lstStyle/>
                    <a:p>
                      <a:pPr algn="ctr"/>
                      <a:r>
                        <a:rPr lang="en-GB" b="1" dirty="0"/>
                        <a:t>4</a:t>
                      </a:r>
                    </a:p>
                  </a:txBody>
                  <a:tcPr/>
                </a:tc>
                <a:tc>
                  <a:txBody>
                    <a:bodyPr/>
                    <a:lstStyle/>
                    <a:p>
                      <a:pPr algn="ctr"/>
                      <a:r>
                        <a:rPr lang="en-GB" b="1" dirty="0"/>
                        <a:t>3</a:t>
                      </a:r>
                    </a:p>
                  </a:txBody>
                  <a:tcPr/>
                </a:tc>
                <a:tc>
                  <a:txBody>
                    <a:bodyPr/>
                    <a:lstStyle/>
                    <a:p>
                      <a:pPr algn="ctr"/>
                      <a:r>
                        <a:rPr lang="en-GB" b="1" dirty="0"/>
                        <a:t>2</a:t>
                      </a:r>
                    </a:p>
                  </a:txBody>
                  <a:tcPr/>
                </a:tc>
                <a:tc>
                  <a:txBody>
                    <a:bodyPr/>
                    <a:lstStyle/>
                    <a:p>
                      <a:pPr algn="ctr"/>
                      <a:r>
                        <a:rPr lang="en-GB" b="1" dirty="0"/>
                        <a:t>1</a:t>
                      </a:r>
                    </a:p>
                  </a:txBody>
                  <a:tcPr/>
                </a:tc>
                <a:extLst>
                  <a:ext uri="{0D108BD9-81ED-4DB2-BD59-A6C34878D82A}">
                    <a16:rowId xmlns:a16="http://schemas.microsoft.com/office/drawing/2014/main" val="4116502445"/>
                  </a:ext>
                </a:extLst>
              </a:tr>
              <a:tr h="987563">
                <a:tc>
                  <a:txBody>
                    <a:bodyPr/>
                    <a:lstStyle/>
                    <a:p>
                      <a:r>
                        <a:rPr lang="en-GB" b="1" dirty="0"/>
                        <a:t>OVERALL BOUNDARY</a:t>
                      </a:r>
                    </a:p>
                  </a:txBody>
                  <a:tcPr/>
                </a:tc>
                <a:tc>
                  <a:txBody>
                    <a:bodyPr/>
                    <a:lstStyle/>
                    <a:p>
                      <a:pPr algn="ctr"/>
                      <a:r>
                        <a:rPr lang="en-GB" b="1" dirty="0"/>
                        <a:t>200</a:t>
                      </a:r>
                    </a:p>
                  </a:txBody>
                  <a:tcPr/>
                </a:tc>
                <a:tc>
                  <a:txBody>
                    <a:bodyPr/>
                    <a:lstStyle/>
                    <a:p>
                      <a:pPr algn="ctr"/>
                      <a:r>
                        <a:rPr lang="en-GB" b="1" dirty="0"/>
                        <a:t>159</a:t>
                      </a:r>
                    </a:p>
                  </a:txBody>
                  <a:tcPr/>
                </a:tc>
                <a:tc>
                  <a:txBody>
                    <a:bodyPr/>
                    <a:lstStyle/>
                    <a:p>
                      <a:pPr algn="ctr"/>
                      <a:r>
                        <a:rPr lang="en-GB" b="1" dirty="0"/>
                        <a:t>147</a:t>
                      </a:r>
                    </a:p>
                  </a:txBody>
                  <a:tcPr/>
                </a:tc>
                <a:tc>
                  <a:txBody>
                    <a:bodyPr/>
                    <a:lstStyle/>
                    <a:p>
                      <a:pPr algn="ctr"/>
                      <a:r>
                        <a:rPr lang="en-GB" b="1" dirty="0"/>
                        <a:t>136</a:t>
                      </a:r>
                    </a:p>
                  </a:txBody>
                  <a:tcPr/>
                </a:tc>
                <a:tc>
                  <a:txBody>
                    <a:bodyPr/>
                    <a:lstStyle/>
                    <a:p>
                      <a:pPr algn="ctr"/>
                      <a:r>
                        <a:rPr lang="en-GB" b="1" dirty="0"/>
                        <a:t>120</a:t>
                      </a:r>
                    </a:p>
                  </a:txBody>
                  <a:tcPr/>
                </a:tc>
                <a:tc>
                  <a:txBody>
                    <a:bodyPr/>
                    <a:lstStyle/>
                    <a:p>
                      <a:pPr algn="ctr"/>
                      <a:r>
                        <a:rPr lang="en-GB" b="1" dirty="0"/>
                        <a:t>105</a:t>
                      </a:r>
                    </a:p>
                  </a:txBody>
                  <a:tcPr/>
                </a:tc>
                <a:tc>
                  <a:txBody>
                    <a:bodyPr/>
                    <a:lstStyle/>
                    <a:p>
                      <a:pPr algn="ctr"/>
                      <a:r>
                        <a:rPr lang="en-GB" b="1" dirty="0"/>
                        <a:t>90</a:t>
                      </a:r>
                    </a:p>
                  </a:txBody>
                  <a:tcPr/>
                </a:tc>
                <a:tc>
                  <a:txBody>
                    <a:bodyPr/>
                    <a:lstStyle/>
                    <a:p>
                      <a:pPr algn="ctr"/>
                      <a:r>
                        <a:rPr lang="en-GB" b="1" dirty="0"/>
                        <a:t>65</a:t>
                      </a:r>
                    </a:p>
                  </a:txBody>
                  <a:tcPr/>
                </a:tc>
                <a:tc>
                  <a:txBody>
                    <a:bodyPr/>
                    <a:lstStyle/>
                    <a:p>
                      <a:pPr algn="ctr"/>
                      <a:r>
                        <a:rPr lang="en-GB" b="1" dirty="0"/>
                        <a:t>41</a:t>
                      </a:r>
                    </a:p>
                  </a:txBody>
                  <a:tcPr/>
                </a:tc>
                <a:tc>
                  <a:txBody>
                    <a:bodyPr/>
                    <a:lstStyle/>
                    <a:p>
                      <a:pPr algn="ctr"/>
                      <a:r>
                        <a:rPr lang="en-GB" b="1" dirty="0"/>
                        <a:t>17</a:t>
                      </a:r>
                    </a:p>
                  </a:txBody>
                  <a:tcPr/>
                </a:tc>
                <a:extLst>
                  <a:ext uri="{0D108BD9-81ED-4DB2-BD59-A6C34878D82A}">
                    <a16:rowId xmlns:a16="http://schemas.microsoft.com/office/drawing/2014/main" val="3073037643"/>
                  </a:ext>
                </a:extLst>
              </a:tr>
              <a:tr h="987563">
                <a:tc>
                  <a:txBody>
                    <a:bodyPr/>
                    <a:lstStyle/>
                    <a:p>
                      <a:r>
                        <a:rPr lang="en-GB" b="1"/>
                        <a:t>Component 1</a:t>
                      </a:r>
                      <a:endParaRPr lang="en-GB" b="1" dirty="0"/>
                    </a:p>
                  </a:txBody>
                  <a:tcPr/>
                </a:tc>
                <a:tc>
                  <a:txBody>
                    <a:bodyPr/>
                    <a:lstStyle/>
                    <a:p>
                      <a:pPr algn="ctr"/>
                      <a:r>
                        <a:rPr lang="en-GB" b="1" dirty="0"/>
                        <a:t>100</a:t>
                      </a:r>
                    </a:p>
                  </a:txBody>
                  <a:tcPr/>
                </a:tc>
                <a:tc>
                  <a:txBody>
                    <a:bodyPr/>
                    <a:lstStyle/>
                    <a:p>
                      <a:pPr algn="ctr"/>
                      <a:r>
                        <a:rPr lang="en-GB" b="1" dirty="0"/>
                        <a:t>81</a:t>
                      </a:r>
                    </a:p>
                  </a:txBody>
                  <a:tcPr/>
                </a:tc>
                <a:tc>
                  <a:txBody>
                    <a:bodyPr/>
                    <a:lstStyle/>
                    <a:p>
                      <a:pPr algn="ctr"/>
                      <a:r>
                        <a:rPr lang="en-GB" b="1" dirty="0"/>
                        <a:t>70</a:t>
                      </a:r>
                    </a:p>
                  </a:txBody>
                  <a:tcPr/>
                </a:tc>
                <a:tc>
                  <a:txBody>
                    <a:bodyPr/>
                    <a:lstStyle/>
                    <a:p>
                      <a:pPr algn="ctr"/>
                      <a:r>
                        <a:rPr lang="en-GB" b="1" dirty="0"/>
                        <a:t>75</a:t>
                      </a:r>
                    </a:p>
                  </a:txBody>
                  <a:tcPr/>
                </a:tc>
                <a:tc>
                  <a:txBody>
                    <a:bodyPr/>
                    <a:lstStyle/>
                    <a:p>
                      <a:pPr algn="ctr"/>
                      <a:r>
                        <a:rPr lang="en-GB" b="1" dirty="0"/>
                        <a:t>62</a:t>
                      </a:r>
                    </a:p>
                  </a:txBody>
                  <a:tcPr/>
                </a:tc>
                <a:tc>
                  <a:txBody>
                    <a:bodyPr/>
                    <a:lstStyle/>
                    <a:p>
                      <a:pPr algn="ctr"/>
                      <a:r>
                        <a:rPr lang="en-GB" b="1" dirty="0"/>
                        <a:t>54</a:t>
                      </a:r>
                    </a:p>
                  </a:txBody>
                  <a:tcPr/>
                </a:tc>
                <a:tc>
                  <a:txBody>
                    <a:bodyPr/>
                    <a:lstStyle/>
                    <a:p>
                      <a:pPr algn="ctr"/>
                      <a:r>
                        <a:rPr lang="en-GB" b="1" dirty="0"/>
                        <a:t>46</a:t>
                      </a:r>
                    </a:p>
                  </a:txBody>
                  <a:tcPr/>
                </a:tc>
                <a:tc>
                  <a:txBody>
                    <a:bodyPr/>
                    <a:lstStyle/>
                    <a:p>
                      <a:pPr algn="ctr"/>
                      <a:r>
                        <a:rPr lang="en-GB" b="1" dirty="0"/>
                        <a:t>33</a:t>
                      </a:r>
                    </a:p>
                  </a:txBody>
                  <a:tcPr/>
                </a:tc>
                <a:tc>
                  <a:txBody>
                    <a:bodyPr/>
                    <a:lstStyle/>
                    <a:p>
                      <a:pPr algn="ctr"/>
                      <a:r>
                        <a:rPr lang="en-GB" b="1" dirty="0"/>
                        <a:t>21</a:t>
                      </a:r>
                    </a:p>
                  </a:txBody>
                  <a:tcPr/>
                </a:tc>
                <a:tc>
                  <a:txBody>
                    <a:bodyPr/>
                    <a:lstStyle/>
                    <a:p>
                      <a:pPr algn="ctr"/>
                      <a:r>
                        <a:rPr lang="en-GB" b="1" dirty="0"/>
                        <a:t>9</a:t>
                      </a:r>
                    </a:p>
                  </a:txBody>
                  <a:tcPr/>
                </a:tc>
                <a:extLst>
                  <a:ext uri="{0D108BD9-81ED-4DB2-BD59-A6C34878D82A}">
                    <a16:rowId xmlns:a16="http://schemas.microsoft.com/office/drawing/2014/main" val="1328919223"/>
                  </a:ext>
                </a:extLst>
              </a:tr>
              <a:tr h="987563">
                <a:tc>
                  <a:txBody>
                    <a:bodyPr/>
                    <a:lstStyle/>
                    <a:p>
                      <a:r>
                        <a:rPr lang="en-GB" b="1" dirty="0"/>
                        <a:t>Component 2</a:t>
                      </a:r>
                    </a:p>
                  </a:txBody>
                  <a:tcPr/>
                </a:tc>
                <a:tc>
                  <a:txBody>
                    <a:bodyPr/>
                    <a:lstStyle/>
                    <a:p>
                      <a:pPr algn="ctr"/>
                      <a:r>
                        <a:rPr lang="en-GB" b="1" dirty="0"/>
                        <a:t>100</a:t>
                      </a:r>
                    </a:p>
                  </a:txBody>
                  <a:tcPr/>
                </a:tc>
                <a:tc>
                  <a:txBody>
                    <a:bodyPr/>
                    <a:lstStyle/>
                    <a:p>
                      <a:pPr algn="ctr"/>
                      <a:r>
                        <a:rPr lang="en-GB" b="1" dirty="0"/>
                        <a:t>78</a:t>
                      </a:r>
                    </a:p>
                  </a:txBody>
                  <a:tcPr/>
                </a:tc>
                <a:tc>
                  <a:txBody>
                    <a:bodyPr/>
                    <a:lstStyle/>
                    <a:p>
                      <a:pPr algn="ctr"/>
                      <a:r>
                        <a:rPr lang="en-GB" b="1" dirty="0"/>
                        <a:t>72</a:t>
                      </a:r>
                    </a:p>
                  </a:txBody>
                  <a:tcPr/>
                </a:tc>
                <a:tc>
                  <a:txBody>
                    <a:bodyPr/>
                    <a:lstStyle/>
                    <a:p>
                      <a:pPr algn="ctr"/>
                      <a:r>
                        <a:rPr lang="en-GB" b="1" dirty="0"/>
                        <a:t>66</a:t>
                      </a:r>
                    </a:p>
                  </a:txBody>
                  <a:tcPr/>
                </a:tc>
                <a:tc>
                  <a:txBody>
                    <a:bodyPr/>
                    <a:lstStyle/>
                    <a:p>
                      <a:pPr algn="ctr"/>
                      <a:r>
                        <a:rPr lang="en-GB" b="1" dirty="0"/>
                        <a:t>58</a:t>
                      </a:r>
                    </a:p>
                  </a:txBody>
                  <a:tcPr/>
                </a:tc>
                <a:tc>
                  <a:txBody>
                    <a:bodyPr/>
                    <a:lstStyle/>
                    <a:p>
                      <a:pPr algn="ctr"/>
                      <a:r>
                        <a:rPr lang="en-GB" b="1" dirty="0"/>
                        <a:t>51</a:t>
                      </a:r>
                    </a:p>
                  </a:txBody>
                  <a:tcPr/>
                </a:tc>
                <a:tc>
                  <a:txBody>
                    <a:bodyPr/>
                    <a:lstStyle/>
                    <a:p>
                      <a:pPr algn="ctr"/>
                      <a:r>
                        <a:rPr lang="en-GB" b="1" dirty="0"/>
                        <a:t>44</a:t>
                      </a:r>
                    </a:p>
                  </a:txBody>
                  <a:tcPr/>
                </a:tc>
                <a:tc>
                  <a:txBody>
                    <a:bodyPr/>
                    <a:lstStyle/>
                    <a:p>
                      <a:pPr algn="ctr"/>
                      <a:r>
                        <a:rPr lang="en-GB" b="1" dirty="0"/>
                        <a:t>32</a:t>
                      </a:r>
                    </a:p>
                  </a:txBody>
                  <a:tcPr/>
                </a:tc>
                <a:tc>
                  <a:txBody>
                    <a:bodyPr/>
                    <a:lstStyle/>
                    <a:p>
                      <a:pPr algn="ctr"/>
                      <a:r>
                        <a:rPr lang="en-GB" b="1" dirty="0"/>
                        <a:t>20</a:t>
                      </a:r>
                    </a:p>
                  </a:txBody>
                  <a:tcPr/>
                </a:tc>
                <a:tc>
                  <a:txBody>
                    <a:bodyPr/>
                    <a:lstStyle/>
                    <a:p>
                      <a:pPr algn="ctr"/>
                      <a:r>
                        <a:rPr lang="en-GB" b="1" dirty="0"/>
                        <a:t>8</a:t>
                      </a:r>
                    </a:p>
                  </a:txBody>
                  <a:tcPr/>
                </a:tc>
                <a:extLst>
                  <a:ext uri="{0D108BD9-81ED-4DB2-BD59-A6C34878D82A}">
                    <a16:rowId xmlns:a16="http://schemas.microsoft.com/office/drawing/2014/main" val="315295767"/>
                  </a:ext>
                </a:extLst>
              </a:tr>
            </a:tbl>
          </a:graphicData>
        </a:graphic>
      </p:graphicFrame>
    </p:spTree>
    <p:extLst>
      <p:ext uri="{BB962C8B-B14F-4D97-AF65-F5344CB8AC3E}">
        <p14:creationId xmlns:p14="http://schemas.microsoft.com/office/powerpoint/2010/main" val="135932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47C3C-E382-402A-88CD-D5A62B8453FB}"/>
              </a:ext>
            </a:extLst>
          </p:cNvPr>
          <p:cNvSpPr>
            <a:spLocks noGrp="1"/>
          </p:cNvSpPr>
          <p:nvPr>
            <p:ph type="title"/>
          </p:nvPr>
        </p:nvSpPr>
        <p:spPr>
          <a:xfrm>
            <a:off x="3217651" y="254610"/>
            <a:ext cx="5568539" cy="985373"/>
          </a:xfrm>
          <a:solidFill>
            <a:schemeClr val="accent1">
              <a:lumMod val="20000"/>
              <a:lumOff val="80000"/>
            </a:schemeClr>
          </a:solidFill>
          <a:ln>
            <a:solidFill>
              <a:schemeClr val="tx1"/>
            </a:solidFill>
          </a:ln>
        </p:spPr>
        <p:txBody>
          <a:bodyPr>
            <a:normAutofit fontScale="90000"/>
          </a:bodyPr>
          <a:lstStyle/>
          <a:p>
            <a:pPr algn="ctr"/>
            <a:r>
              <a:rPr lang="en-GB" b="1" u="sng" dirty="0"/>
              <a:t>Home learning - Revision</a:t>
            </a:r>
          </a:p>
        </p:txBody>
      </p:sp>
      <p:sp>
        <p:nvSpPr>
          <p:cNvPr id="3" name="Content Placeholder 2">
            <a:extLst>
              <a:ext uri="{FF2B5EF4-FFF2-40B4-BE49-F238E27FC236}">
                <a16:creationId xmlns:a16="http://schemas.microsoft.com/office/drawing/2014/main" id="{88D97F34-135E-4332-8CD1-9A59EDE3F98A}"/>
              </a:ext>
            </a:extLst>
          </p:cNvPr>
          <p:cNvSpPr>
            <a:spLocks noGrp="1"/>
          </p:cNvSpPr>
          <p:nvPr>
            <p:ph idx="1"/>
          </p:nvPr>
        </p:nvSpPr>
        <p:spPr>
          <a:xfrm>
            <a:off x="258417" y="1744685"/>
            <a:ext cx="11675166" cy="4351338"/>
          </a:xfrm>
          <a:solidFill>
            <a:schemeClr val="accent1">
              <a:lumMod val="20000"/>
              <a:lumOff val="80000"/>
            </a:schemeClr>
          </a:solidFill>
          <a:ln>
            <a:solidFill>
              <a:schemeClr val="tx1"/>
            </a:solidFill>
          </a:ln>
        </p:spPr>
        <p:txBody>
          <a:bodyPr>
            <a:normAutofit fontScale="92500" lnSpcReduction="10000"/>
          </a:bodyPr>
          <a:lstStyle/>
          <a:p>
            <a:r>
              <a:rPr lang="en-GB" sz="4400" dirty="0"/>
              <a:t>Course text book </a:t>
            </a:r>
            <a:r>
              <a:rPr lang="en-GB" sz="4400" i="1" dirty="0"/>
              <a:t>(knowledge)</a:t>
            </a:r>
          </a:p>
          <a:p>
            <a:r>
              <a:rPr lang="en-GB" sz="4400" dirty="0"/>
              <a:t>Practise papers </a:t>
            </a:r>
            <a:r>
              <a:rPr lang="en-GB" sz="4400" i="1" dirty="0"/>
              <a:t>(skill development)</a:t>
            </a:r>
          </a:p>
          <a:p>
            <a:r>
              <a:rPr lang="en-GB" sz="4400" dirty="0"/>
              <a:t>Unit activity booklet </a:t>
            </a:r>
            <a:r>
              <a:rPr lang="en-GB" sz="4400" i="1" dirty="0"/>
              <a:t>(knowledge)</a:t>
            </a:r>
          </a:p>
          <a:p>
            <a:r>
              <a:rPr lang="en-GB" sz="4400" dirty="0"/>
              <a:t>Maximise booklet – strategies and weblinks </a:t>
            </a:r>
            <a:r>
              <a:rPr lang="en-GB" sz="4400" i="1" dirty="0"/>
              <a:t>(knowledge)</a:t>
            </a:r>
          </a:p>
          <a:p>
            <a:r>
              <a:rPr lang="en-GB" sz="4400" dirty="0"/>
              <a:t>Practice questions – question bank </a:t>
            </a:r>
            <a:r>
              <a:rPr lang="en-GB" sz="4400" i="1" dirty="0"/>
              <a:t>(skill development)</a:t>
            </a:r>
          </a:p>
          <a:p>
            <a:endParaRPr lang="en-GB" dirty="0"/>
          </a:p>
        </p:txBody>
      </p:sp>
    </p:spTree>
    <p:extLst>
      <p:ext uri="{BB962C8B-B14F-4D97-AF65-F5344CB8AC3E}">
        <p14:creationId xmlns:p14="http://schemas.microsoft.com/office/powerpoint/2010/main" val="18382840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TotalTime>
  <Words>295</Words>
  <Application>Microsoft Office PowerPoint</Application>
  <PresentationFormat>Widescreen</PresentationFormat>
  <Paragraphs>64</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Calibri</vt:lpstr>
      <vt:lpstr>Calibri Light</vt:lpstr>
      <vt:lpstr>Symbol</vt:lpstr>
      <vt:lpstr>Times New Roman</vt:lpstr>
      <vt:lpstr>Office Theme</vt:lpstr>
      <vt:lpstr>Year 11 GCSE Sociology</vt:lpstr>
      <vt:lpstr>What topics are on the Sociology course and exam?</vt:lpstr>
      <vt:lpstr>GCSE Sociology Grade Boundaries</vt:lpstr>
      <vt:lpstr>Home learning - Revision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11 Sociology</dc:title>
  <dc:creator>Mr N Theodosiou</dc:creator>
  <cp:lastModifiedBy>Mr N Theodosiou</cp:lastModifiedBy>
  <cp:revision>12</cp:revision>
  <cp:lastPrinted>2022-09-29T15:37:30Z</cp:lastPrinted>
  <dcterms:created xsi:type="dcterms:W3CDTF">2022-09-01T10:45:21Z</dcterms:created>
  <dcterms:modified xsi:type="dcterms:W3CDTF">2022-09-29T15:39:40Z</dcterms:modified>
</cp:coreProperties>
</file>