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1102" r:id="rId2"/>
    <p:sldId id="1099" r:id="rId3"/>
    <p:sldId id="1103" r:id="rId4"/>
    <p:sldId id="1104" r:id="rId5"/>
  </p:sldIdLst>
  <p:sldSz cx="12192000" cy="6858000"/>
  <p:notesSz cx="6784975" cy="9906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C3E7"/>
    <a:srgbClr val="DECDEB"/>
    <a:srgbClr val="F3EDF7"/>
    <a:srgbClr val="FDFCFE"/>
    <a:srgbClr val="725280"/>
    <a:srgbClr val="FF99FF"/>
    <a:srgbClr val="E4D6EE"/>
    <a:srgbClr val="522D6D"/>
    <a:srgbClr val="EBE4F8"/>
    <a:srgbClr val="D5C5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47" autoAdjust="0"/>
    <p:restoredTop sz="72560" autoAdjust="0"/>
  </p:normalViewPr>
  <p:slideViewPr>
    <p:cSldViewPr snapToGrid="0">
      <p:cViewPr varScale="1">
        <p:scale>
          <a:sx n="52" d="100"/>
          <a:sy n="52" d="100"/>
        </p:scale>
        <p:origin x="108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0156" cy="4970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3249" y="0"/>
            <a:ext cx="2940156" cy="497020"/>
          </a:xfrm>
          <a:prstGeom prst="rect">
            <a:avLst/>
          </a:prstGeom>
        </p:spPr>
        <p:txBody>
          <a:bodyPr vert="horz" lIns="91440" tIns="45720" rIns="91440" bIns="45720" rtlCol="0"/>
          <a:lstStyle>
            <a:lvl1pPr algn="r">
              <a:defRPr sz="1200"/>
            </a:lvl1pPr>
          </a:lstStyle>
          <a:p>
            <a:fld id="{2392F06F-B137-4CF8-98FB-4B2063A1F78F}" type="datetimeFigureOut">
              <a:rPr lang="en-GB" smtClean="0"/>
              <a:t>29/09/2022</a:t>
            </a:fld>
            <a:endParaRPr lang="en-GB"/>
          </a:p>
        </p:txBody>
      </p:sp>
      <p:sp>
        <p:nvSpPr>
          <p:cNvPr id="4" name="Slide Image Placeholder 3"/>
          <p:cNvSpPr>
            <a:spLocks noGrp="1" noRot="1" noChangeAspect="1"/>
          </p:cNvSpPr>
          <p:nvPr>
            <p:ph type="sldImg" idx="2"/>
          </p:nvPr>
        </p:nvSpPr>
        <p:spPr>
          <a:xfrm>
            <a:off x="420688" y="1238250"/>
            <a:ext cx="5943600" cy="3343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8498" y="4767262"/>
            <a:ext cx="5427980" cy="390048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08981"/>
            <a:ext cx="2940156" cy="49701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3249" y="9408981"/>
            <a:ext cx="2940156" cy="497019"/>
          </a:xfrm>
          <a:prstGeom prst="rect">
            <a:avLst/>
          </a:prstGeom>
        </p:spPr>
        <p:txBody>
          <a:bodyPr vert="horz" lIns="91440" tIns="45720" rIns="91440" bIns="45720" rtlCol="0" anchor="b"/>
          <a:lstStyle>
            <a:lvl1pPr algn="r">
              <a:defRPr sz="1200"/>
            </a:lvl1pPr>
          </a:lstStyle>
          <a:p>
            <a:fld id="{4DD4A172-334A-474A-BAE2-2E0A5B2DA938}" type="slidenum">
              <a:rPr lang="en-GB" smtClean="0"/>
              <a:t>‹#›</a:t>
            </a:fld>
            <a:endParaRPr lang="en-GB"/>
          </a:p>
        </p:txBody>
      </p:sp>
    </p:spTree>
    <p:extLst>
      <p:ext uri="{BB962C8B-B14F-4D97-AF65-F5344CB8AC3E}">
        <p14:creationId xmlns:p14="http://schemas.microsoft.com/office/powerpoint/2010/main" val="1937911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A217A4-1CD8-2648-BF7F-005A70C0303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126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A217A4-1CD8-2648-BF7F-005A70C0303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903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Headlines</a:t>
            </a:r>
          </a:p>
          <a:p>
            <a:r>
              <a:rPr lang="en-US" dirty="0"/>
              <a:t>Case studies </a:t>
            </a:r>
          </a:p>
          <a:p>
            <a:r>
              <a:rPr lang="en-US" dirty="0"/>
              <a:t>Revision calendar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A217A4-1CD8-2648-BF7F-005A70C0303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167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A217A4-1CD8-2648-BF7F-005A70C0303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536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9734E-2380-44DA-9195-7ECB74F344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8AD4792-C9D6-4658-9832-B2DB5104C9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31F22E-93F4-441D-A5F2-5CEEE4524022}"/>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5" name="Footer Placeholder 4">
            <a:extLst>
              <a:ext uri="{FF2B5EF4-FFF2-40B4-BE49-F238E27FC236}">
                <a16:creationId xmlns:a16="http://schemas.microsoft.com/office/drawing/2014/main" id="{7609214E-7964-447F-8AD6-40EE9115A1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2D92CD-1A98-4BB5-8782-0CF9E18799BC}"/>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2005851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0DAEC-1487-4B43-9FE0-FB7101A613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AC2B19-139E-4379-9AD8-99F61C6808E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91443A-F33D-4C98-81B2-63A92BB4B831}"/>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5" name="Footer Placeholder 4">
            <a:extLst>
              <a:ext uri="{FF2B5EF4-FFF2-40B4-BE49-F238E27FC236}">
                <a16:creationId xmlns:a16="http://schemas.microsoft.com/office/drawing/2014/main" id="{405458C7-DFC6-4C40-8370-063D37F16F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ED4BD4-88D9-4A3E-8941-A197BB259B89}"/>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1111029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8A82D-6D8F-4B51-849B-EDC57C3ED8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C31A30-96F7-47C2-A2E1-5F29A90F4A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61B729-35AA-4C41-A02E-4C593434AA92}"/>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5" name="Footer Placeholder 4">
            <a:extLst>
              <a:ext uri="{FF2B5EF4-FFF2-40B4-BE49-F238E27FC236}">
                <a16:creationId xmlns:a16="http://schemas.microsoft.com/office/drawing/2014/main" id="{F1450313-E50F-4290-BA7F-7E7436D439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9FFE58-3ACB-435C-AF72-928A7B7B11D5}"/>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721319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027C0-D9F0-4AD3-82C9-12180F7DCE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4DA8B2-BA4A-4FF9-BD5B-669E1498821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1E3BB4D-91EC-49A6-814D-8E31E5BF859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6F94400-262E-4828-8C71-8E6DAB557CC6}"/>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6" name="Footer Placeholder 5">
            <a:extLst>
              <a:ext uri="{FF2B5EF4-FFF2-40B4-BE49-F238E27FC236}">
                <a16:creationId xmlns:a16="http://schemas.microsoft.com/office/drawing/2014/main" id="{685A7CAA-070C-451A-B845-091B8ED37A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550C00-D804-4F95-8E69-488B31BE81AE}"/>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267946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BBAEA-FD92-4593-8E3D-709B27A5E2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B4DBC-156D-495D-8207-67AFD71FF9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7B16CAB-3A78-46C6-BADD-4E5B3E2D3F7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D973F0B-9E17-422D-8638-7FF0A5F9B8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616DD37-7772-4814-BA91-E8BB4E37CD6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4C20EB-C326-4B3E-B24C-11090AE67789}"/>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8" name="Footer Placeholder 7">
            <a:extLst>
              <a:ext uri="{FF2B5EF4-FFF2-40B4-BE49-F238E27FC236}">
                <a16:creationId xmlns:a16="http://schemas.microsoft.com/office/drawing/2014/main" id="{4863A627-1349-448F-9F07-6A9D82388B7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65FD3EE-C2EB-4C93-8153-AF8885BE9325}"/>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3473535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4D3AC-465D-4F11-84CD-BA640E56E9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BB6E6BE-BACC-4F8B-9D22-F4E1104AB87C}"/>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4" name="Footer Placeholder 3">
            <a:extLst>
              <a:ext uri="{FF2B5EF4-FFF2-40B4-BE49-F238E27FC236}">
                <a16:creationId xmlns:a16="http://schemas.microsoft.com/office/drawing/2014/main" id="{97B33FB2-9319-45FC-BA8C-FFB0FE02B7F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481821E-C8B4-4AFC-A12C-596D585CDAA8}"/>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3314888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C9D6DA-AFB2-4B05-A14A-6B28B9AF8AD9}"/>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3" name="Footer Placeholder 2">
            <a:extLst>
              <a:ext uri="{FF2B5EF4-FFF2-40B4-BE49-F238E27FC236}">
                <a16:creationId xmlns:a16="http://schemas.microsoft.com/office/drawing/2014/main" id="{9FBE3B73-8EDD-468B-BB2B-41AB8866809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8840CF-3927-4558-9455-DDF02AC0D75F}"/>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1981920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97876-144E-4C26-93A2-86DC93258C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5955C72-B478-4EB6-9E5F-21500A94DC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B505C62-5EB3-41F8-AA5D-2AB575C633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8388EC4-EC09-4466-B6B1-953CB9E5A1DC}"/>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6" name="Footer Placeholder 5">
            <a:extLst>
              <a:ext uri="{FF2B5EF4-FFF2-40B4-BE49-F238E27FC236}">
                <a16:creationId xmlns:a16="http://schemas.microsoft.com/office/drawing/2014/main" id="{C19FD4FE-8D56-41BC-84DC-6DE465D41F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711731-856D-425B-9964-66590340621F}"/>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310133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46DD-AE8B-4CD4-BF43-D1B7683D37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79BE387-9A34-48C6-B5C9-F896A29945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098B2C-5724-494D-978B-4DF2E7A71A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FB3D32B-04E9-4EE6-A26A-BCFA0D19BCC9}"/>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6" name="Footer Placeholder 5">
            <a:extLst>
              <a:ext uri="{FF2B5EF4-FFF2-40B4-BE49-F238E27FC236}">
                <a16:creationId xmlns:a16="http://schemas.microsoft.com/office/drawing/2014/main" id="{813A96B4-E542-475D-AB79-8C855F2E99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03327F-6199-4D7F-863A-1A3E436E6EE1}"/>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2603976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63A96-4DE0-410D-BE3B-D0C445FC96D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B14FFB1-CD45-4664-813F-5B656DF7228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207471-86BF-4EC7-974A-902B2FA88E68}"/>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5" name="Footer Placeholder 4">
            <a:extLst>
              <a:ext uri="{FF2B5EF4-FFF2-40B4-BE49-F238E27FC236}">
                <a16:creationId xmlns:a16="http://schemas.microsoft.com/office/drawing/2014/main" id="{E8615E51-2506-4189-9FB6-6E289398CD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F1BA84-B334-4036-AA32-DE96460EE17E}"/>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2593489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52A3D1-E5DA-4EF9-9506-CCB80C7B2FC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261BA13-113F-4D27-8F81-D56403AF478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7FAB5D-BA2A-44EA-97D1-830CB3C8043D}"/>
              </a:ext>
            </a:extLst>
          </p:cNvPr>
          <p:cNvSpPr>
            <a:spLocks noGrp="1"/>
          </p:cNvSpPr>
          <p:nvPr>
            <p:ph type="dt" sz="half" idx="10"/>
          </p:nvPr>
        </p:nvSpPr>
        <p:spPr/>
        <p:txBody>
          <a:bodyPr/>
          <a:lstStyle/>
          <a:p>
            <a:fld id="{102C7433-6675-4549-B04C-F330C1169E2C}" type="datetimeFigureOut">
              <a:rPr lang="en-GB" smtClean="0"/>
              <a:t>29/09/2022</a:t>
            </a:fld>
            <a:endParaRPr lang="en-GB"/>
          </a:p>
        </p:txBody>
      </p:sp>
      <p:sp>
        <p:nvSpPr>
          <p:cNvPr id="5" name="Footer Placeholder 4">
            <a:extLst>
              <a:ext uri="{FF2B5EF4-FFF2-40B4-BE49-F238E27FC236}">
                <a16:creationId xmlns:a16="http://schemas.microsoft.com/office/drawing/2014/main" id="{DC74D5CE-9E96-4307-99E6-AE4656BB0F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ACDFA7-987B-4F7C-9A6B-DD46DB8D3F12}"/>
              </a:ext>
            </a:extLst>
          </p:cNvPr>
          <p:cNvSpPr>
            <a:spLocks noGrp="1"/>
          </p:cNvSpPr>
          <p:nvPr>
            <p:ph type="sldNum" sz="quarter" idx="12"/>
          </p:nvPr>
        </p:nvSpPr>
        <p:spPr/>
        <p:txBody>
          <a:bodyPr/>
          <a:lstStyle/>
          <a:p>
            <a:fld id="{316E0EF1-3E20-4AAB-AD07-A3EA72593A8A}" type="slidenum">
              <a:rPr lang="en-GB" smtClean="0"/>
              <a:t>‹#›</a:t>
            </a:fld>
            <a:endParaRPr lang="en-GB"/>
          </a:p>
        </p:txBody>
      </p:sp>
    </p:spTree>
    <p:extLst>
      <p:ext uri="{BB962C8B-B14F-4D97-AF65-F5344CB8AC3E}">
        <p14:creationId xmlns:p14="http://schemas.microsoft.com/office/powerpoint/2010/main" val="4141577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7ACBE3-2CD2-4A20-80A5-79E19D9CA1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6CC4E3-AF5C-4DB3-A7F8-9CB9BB0ADB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E81B11-E5D8-4086-BC44-4C94DF342E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2C7433-6675-4549-B04C-F330C1169E2C}" type="datetimeFigureOut">
              <a:rPr lang="en-GB" smtClean="0"/>
              <a:t>29/09/2022</a:t>
            </a:fld>
            <a:endParaRPr lang="en-GB"/>
          </a:p>
        </p:txBody>
      </p:sp>
      <p:sp>
        <p:nvSpPr>
          <p:cNvPr id="5" name="Footer Placeholder 4">
            <a:extLst>
              <a:ext uri="{FF2B5EF4-FFF2-40B4-BE49-F238E27FC236}">
                <a16:creationId xmlns:a16="http://schemas.microsoft.com/office/drawing/2014/main" id="{C68DF1F1-4BFB-4202-AFE3-A0C3ACA60F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4A17DAD-191B-40DA-979C-247B52BCC0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6E0EF1-3E20-4AAB-AD07-A3EA72593A8A}" type="slidenum">
              <a:rPr lang="en-GB" smtClean="0"/>
              <a:t>‹#›</a:t>
            </a:fld>
            <a:endParaRPr lang="en-GB"/>
          </a:p>
        </p:txBody>
      </p:sp>
    </p:spTree>
    <p:extLst>
      <p:ext uri="{BB962C8B-B14F-4D97-AF65-F5344CB8AC3E}">
        <p14:creationId xmlns:p14="http://schemas.microsoft.com/office/powerpoint/2010/main" val="4133987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3C9E28-0A3D-E04B-89D9-2D0ACBEFCD31}"/>
              </a:ext>
            </a:extLst>
          </p:cNvPr>
          <p:cNvSpPr/>
          <p:nvPr/>
        </p:nvSpPr>
        <p:spPr>
          <a:xfrm>
            <a:off x="-43402" y="-47555"/>
            <a:ext cx="12192000" cy="1218950"/>
          </a:xfrm>
          <a:prstGeom prst="rect">
            <a:avLst/>
          </a:prstGeom>
          <a:solidFill>
            <a:srgbClr val="D8C3E7"/>
          </a:solid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FF779B3F-5952-954F-8036-A5D87B472E57}"/>
              </a:ext>
            </a:extLst>
          </p:cNvPr>
          <p:cNvSpPr/>
          <p:nvPr/>
        </p:nvSpPr>
        <p:spPr>
          <a:xfrm>
            <a:off x="43402" y="33407"/>
            <a:ext cx="2943497" cy="10956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C63DB904-EDE0-45D6-BAD1-B4CA052E91E0}"/>
              </a:ext>
            </a:extLst>
          </p:cNvPr>
          <p:cNvSpPr/>
          <p:nvPr/>
        </p:nvSpPr>
        <p:spPr>
          <a:xfrm>
            <a:off x="1747718" y="227281"/>
            <a:ext cx="10084526" cy="769441"/>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black"/>
                </a:solidFill>
                <a:effectLst/>
                <a:uLnTx/>
                <a:uFillTx/>
                <a:latin typeface="Calibri Light" panose="020F0302020204030204" pitchFamily="34" charset="0"/>
                <a:ea typeface="+mn-ea"/>
                <a:cs typeface="+mn-cs"/>
              </a:rPr>
              <a:t>Maximise</a:t>
            </a:r>
            <a:r>
              <a:rPr kumimoji="0" lang="en-US" sz="4400" b="0" i="0" u="none" strike="noStrike" kern="1200" cap="none" spc="0" normalizeH="0" baseline="0" noProof="0" dirty="0">
                <a:ln>
                  <a:noFill/>
                </a:ln>
                <a:solidFill>
                  <a:prstClr val="black"/>
                </a:solidFill>
                <a:effectLst/>
                <a:uLnTx/>
                <a:uFillTx/>
                <a:latin typeface="Calibri Light" panose="020F0302020204030204" pitchFamily="34" charset="0"/>
                <a:ea typeface="+mn-ea"/>
                <a:cs typeface="+mn-cs"/>
              </a:rPr>
              <a:t> your Potential </a:t>
            </a:r>
          </a:p>
        </p:txBody>
      </p:sp>
      <p:sp>
        <p:nvSpPr>
          <p:cNvPr id="3" name="TextBox 2">
            <a:extLst>
              <a:ext uri="{FF2B5EF4-FFF2-40B4-BE49-F238E27FC236}">
                <a16:creationId xmlns:a16="http://schemas.microsoft.com/office/drawing/2014/main" id="{D1822AF3-7165-4BFA-9FD8-97A0A34EA78F}"/>
              </a:ext>
            </a:extLst>
          </p:cNvPr>
          <p:cNvSpPr txBox="1"/>
          <p:nvPr/>
        </p:nvSpPr>
        <p:spPr>
          <a:xfrm>
            <a:off x="0" y="1210004"/>
            <a:ext cx="2986899" cy="5816977"/>
          </a:xfrm>
          <a:prstGeom prst="rect">
            <a:avLst/>
          </a:prstGeom>
          <a:solidFill>
            <a:schemeClr val="bg1">
              <a:lumMod val="95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725280"/>
                </a:solidFill>
                <a:effectLst/>
                <a:uLnTx/>
                <a:uFillTx/>
                <a:latin typeface="Century Gothic"/>
                <a:ea typeface="+mn-ea"/>
                <a:cs typeface="+mn-cs"/>
              </a:rPr>
              <a:t>How to maximise your potential in geography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1" dirty="0">
              <a:solidFill>
                <a:srgbClr val="725280"/>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DD972B35-4499-4A67-BBB9-FE39F47EEEB5}"/>
              </a:ext>
            </a:extLst>
          </p:cNvPr>
          <p:cNvSpPr/>
          <p:nvPr/>
        </p:nvSpPr>
        <p:spPr>
          <a:xfrm>
            <a:off x="3241672" y="1227942"/>
            <a:ext cx="8798770"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p:cNvPicPr>
            <a:picLocks noChangeAspect="1"/>
          </p:cNvPicPr>
          <p:nvPr/>
        </p:nvPicPr>
        <p:blipFill>
          <a:blip r:embed="rId3"/>
          <a:stretch>
            <a:fillRect/>
          </a:stretch>
        </p:blipFill>
        <p:spPr>
          <a:xfrm>
            <a:off x="200341" y="163617"/>
            <a:ext cx="2616502" cy="831048"/>
          </a:xfrm>
          <a:prstGeom prst="rect">
            <a:avLst/>
          </a:prstGeom>
        </p:spPr>
      </p:pic>
      <p:sp>
        <p:nvSpPr>
          <p:cNvPr id="11" name="TextBox 10">
            <a:extLst>
              <a:ext uri="{FF2B5EF4-FFF2-40B4-BE49-F238E27FC236}">
                <a16:creationId xmlns:a16="http://schemas.microsoft.com/office/drawing/2014/main" id="{4B646FF4-4F09-467E-A59B-402013EE9887}"/>
              </a:ext>
            </a:extLst>
          </p:cNvPr>
          <p:cNvSpPr txBox="1"/>
          <p:nvPr/>
        </p:nvSpPr>
        <p:spPr>
          <a:xfrm>
            <a:off x="2986899" y="1221607"/>
            <a:ext cx="9205101" cy="5632311"/>
          </a:xfrm>
          <a:prstGeom prst="rect">
            <a:avLst/>
          </a:prstGeom>
          <a:solidFill>
            <a:srgbClr val="F3EDF7"/>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AE67628-DE4B-2DF6-2342-E0B64FB64100}"/>
              </a:ext>
            </a:extLst>
          </p:cNvPr>
          <p:cNvSpPr txBox="1"/>
          <p:nvPr/>
        </p:nvSpPr>
        <p:spPr>
          <a:xfrm>
            <a:off x="2816843" y="1365269"/>
            <a:ext cx="9331755" cy="5139869"/>
          </a:xfrm>
          <a:prstGeom prst="rect">
            <a:avLst/>
          </a:prstGeom>
          <a:solidFill>
            <a:schemeClr val="bg1">
              <a:lumMod val="95000"/>
            </a:schemeClr>
          </a:solid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GB" sz="2400" b="1" u="sng" dirty="0">
                <a:solidFill>
                  <a:srgbClr val="725280"/>
                </a:solidFill>
                <a:latin typeface="Calibri" panose="020F0502020204030204"/>
              </a:rPr>
              <a:t>Key information: </a:t>
            </a:r>
          </a:p>
          <a:p>
            <a:pPr marR="0" lvl="0" algn="l" defTabSz="914400" rtl="0" eaLnBrk="1" fontAlgn="auto" latinLnBrk="0" hangingPunct="1">
              <a:lnSpc>
                <a:spcPct val="100000"/>
              </a:lnSpc>
              <a:spcBef>
                <a:spcPts val="0"/>
              </a:spcBef>
              <a:spcAft>
                <a:spcPts val="0"/>
              </a:spcAft>
              <a:buClrTx/>
              <a:buSzTx/>
              <a:tabLst/>
              <a:defRPr/>
            </a:pPr>
            <a:endParaRPr lang="en-GB" sz="2400" b="1" dirty="0">
              <a:solidFill>
                <a:srgbClr val="725280"/>
              </a:solidFill>
              <a:latin typeface="Calibri" panose="020F0502020204030204"/>
            </a:endParaRPr>
          </a:p>
          <a:p>
            <a:pPr marR="0" lvl="0" algn="l" defTabSz="914400" rtl="0" eaLnBrk="1" fontAlgn="auto" latinLnBrk="0" hangingPunct="1">
              <a:lnSpc>
                <a:spcPct val="100000"/>
              </a:lnSpc>
              <a:spcBef>
                <a:spcPts val="0"/>
              </a:spcBef>
              <a:spcAft>
                <a:spcPts val="0"/>
              </a:spcAft>
              <a:buClrTx/>
              <a:buSzTx/>
              <a:tabLst/>
              <a:defRPr/>
            </a:pPr>
            <a:r>
              <a:rPr lang="en-GB" sz="2400" b="1" dirty="0">
                <a:solidFill>
                  <a:srgbClr val="725280"/>
                </a:solidFill>
                <a:latin typeface="Calibri" panose="020F0502020204030204"/>
              </a:rPr>
              <a:t>Exam board – AQA</a:t>
            </a:r>
          </a:p>
          <a:p>
            <a:pPr marR="0" lvl="0" algn="l" defTabSz="914400" rtl="0" eaLnBrk="1" fontAlgn="auto" latinLnBrk="0" hangingPunct="1">
              <a:lnSpc>
                <a:spcPct val="100000"/>
              </a:lnSpc>
              <a:spcBef>
                <a:spcPts val="0"/>
              </a:spcBef>
              <a:spcAft>
                <a:spcPts val="0"/>
              </a:spcAft>
              <a:buClrTx/>
              <a:buSzTx/>
              <a:tabLst/>
              <a:defRPr/>
            </a:pPr>
            <a:r>
              <a:rPr lang="en-GB" sz="2400" b="1" dirty="0">
                <a:solidFill>
                  <a:srgbClr val="725280"/>
                </a:solidFill>
                <a:latin typeface="Calibri" panose="020F0502020204030204"/>
              </a:rPr>
              <a:t>Number of exams – 3 </a:t>
            </a:r>
          </a:p>
          <a:p>
            <a:pPr marR="0" lvl="0" algn="l" defTabSz="914400" rtl="0" eaLnBrk="1" fontAlgn="auto" latinLnBrk="0" hangingPunct="1">
              <a:lnSpc>
                <a:spcPct val="100000"/>
              </a:lnSpc>
              <a:spcBef>
                <a:spcPts val="0"/>
              </a:spcBef>
              <a:spcAft>
                <a:spcPts val="0"/>
              </a:spcAft>
              <a:buClrTx/>
              <a:buSzTx/>
              <a:tabLst/>
              <a:defRPr/>
            </a:pPr>
            <a:r>
              <a:rPr lang="en-GB" sz="2400" b="1" dirty="0">
                <a:solidFill>
                  <a:srgbClr val="725280"/>
                </a:solidFill>
                <a:latin typeface="Calibri" panose="020F0502020204030204"/>
              </a:rPr>
              <a:t>Paper 1 – Living with the physical environment (90 minutes 88 marks)</a:t>
            </a:r>
          </a:p>
          <a:p>
            <a:pPr marR="0" lvl="0" algn="l" defTabSz="914400" rtl="0" eaLnBrk="1" fontAlgn="auto" latinLnBrk="0" hangingPunct="1">
              <a:lnSpc>
                <a:spcPct val="100000"/>
              </a:lnSpc>
              <a:spcBef>
                <a:spcPts val="0"/>
              </a:spcBef>
              <a:spcAft>
                <a:spcPts val="0"/>
              </a:spcAft>
              <a:buClrTx/>
              <a:buSzTx/>
              <a:tabLst/>
              <a:defRPr/>
            </a:pPr>
            <a:r>
              <a:rPr lang="en-GB" sz="2400" b="1" dirty="0">
                <a:solidFill>
                  <a:srgbClr val="725280"/>
                </a:solidFill>
                <a:latin typeface="Calibri" panose="020F0502020204030204"/>
              </a:rPr>
              <a:t>Paper 2 – Challenges in the human environment (90 minutes 88 marks)</a:t>
            </a:r>
          </a:p>
          <a:p>
            <a:pPr marR="0" lvl="0" algn="l" defTabSz="914400" rtl="0" eaLnBrk="1" fontAlgn="auto" latinLnBrk="0" hangingPunct="1">
              <a:lnSpc>
                <a:spcPct val="100000"/>
              </a:lnSpc>
              <a:spcBef>
                <a:spcPts val="0"/>
              </a:spcBef>
              <a:spcAft>
                <a:spcPts val="0"/>
              </a:spcAft>
              <a:buClrTx/>
              <a:buSzTx/>
              <a:tabLst/>
              <a:defRPr/>
            </a:pPr>
            <a:r>
              <a:rPr lang="en-GB" sz="2400" b="1" dirty="0">
                <a:solidFill>
                  <a:srgbClr val="725280"/>
                </a:solidFill>
                <a:latin typeface="Calibri" panose="020F0502020204030204"/>
              </a:rPr>
              <a:t>Paper 3 – Geographical applications (75 minutes 76 marks) </a:t>
            </a:r>
          </a:p>
          <a:p>
            <a:pPr marR="0" lvl="0" algn="l" defTabSz="914400" rtl="0" eaLnBrk="1" fontAlgn="auto" latinLnBrk="0" hangingPunct="1">
              <a:lnSpc>
                <a:spcPct val="100000"/>
              </a:lnSpc>
              <a:spcBef>
                <a:spcPts val="0"/>
              </a:spcBef>
              <a:spcAft>
                <a:spcPts val="0"/>
              </a:spcAft>
              <a:buClrTx/>
              <a:buSzTx/>
              <a:tabLst/>
              <a:defRPr/>
            </a:pPr>
            <a:endParaRPr lang="en-GB" sz="2400" b="1" dirty="0">
              <a:solidFill>
                <a:srgbClr val="725280"/>
              </a:solidFill>
              <a:latin typeface="Calibri" panose="020F0502020204030204"/>
            </a:endParaRPr>
          </a:p>
          <a:p>
            <a:pPr marR="0" lvl="0" algn="l" defTabSz="914400" rtl="0" eaLnBrk="1" fontAlgn="auto" latinLnBrk="0" hangingPunct="1">
              <a:lnSpc>
                <a:spcPct val="100000"/>
              </a:lnSpc>
              <a:spcBef>
                <a:spcPts val="0"/>
              </a:spcBef>
              <a:spcAft>
                <a:spcPts val="0"/>
              </a:spcAft>
              <a:buClrTx/>
              <a:buSzTx/>
              <a:tabLst/>
              <a:defRPr/>
            </a:pPr>
            <a:r>
              <a:rPr lang="en-GB" sz="2400" b="1" dirty="0">
                <a:solidFill>
                  <a:srgbClr val="725280"/>
                </a:solidFill>
                <a:latin typeface="Calibri" panose="020F0502020204030204"/>
              </a:rPr>
              <a:t>Question types – 1, 2, 4, 6 and 9 markers.</a:t>
            </a:r>
          </a:p>
          <a:p>
            <a:pPr marR="0" lvl="0" algn="l" defTabSz="914400" rtl="0" eaLnBrk="1" fontAlgn="auto" latinLnBrk="0" hangingPunct="1">
              <a:lnSpc>
                <a:spcPct val="100000"/>
              </a:lnSpc>
              <a:spcBef>
                <a:spcPts val="0"/>
              </a:spcBef>
              <a:spcAft>
                <a:spcPts val="0"/>
              </a:spcAft>
              <a:buClrTx/>
              <a:buSzTx/>
              <a:tabLst/>
              <a:defRPr/>
            </a:pPr>
            <a:r>
              <a:rPr lang="en-GB" sz="2400" b="1" dirty="0" err="1">
                <a:solidFill>
                  <a:srgbClr val="725280"/>
                </a:solidFill>
                <a:latin typeface="Calibri" panose="020F0502020204030204"/>
              </a:rPr>
              <a:t>SPaG</a:t>
            </a:r>
            <a:r>
              <a:rPr lang="en-GB" sz="2400" b="1" dirty="0">
                <a:solidFill>
                  <a:srgbClr val="725280"/>
                </a:solidFill>
                <a:latin typeface="Calibri" panose="020F0502020204030204"/>
              </a:rPr>
              <a:t> – 12 marks over the 3 papers </a:t>
            </a:r>
          </a:p>
          <a:p>
            <a:pPr marR="0" lvl="0" algn="l" defTabSz="914400" rtl="0" eaLnBrk="1" fontAlgn="auto" latinLnBrk="0" hangingPunct="1">
              <a:lnSpc>
                <a:spcPct val="100000"/>
              </a:lnSpc>
              <a:spcBef>
                <a:spcPts val="0"/>
              </a:spcBef>
              <a:spcAft>
                <a:spcPts val="0"/>
              </a:spcAft>
              <a:buClrTx/>
              <a:buSzTx/>
              <a:tabLst/>
              <a:defRPr/>
            </a:pPr>
            <a:endParaRPr lang="en-GB" sz="2000" b="1" dirty="0">
              <a:solidFill>
                <a:srgbClr val="725280"/>
              </a:solidFill>
              <a:latin typeface="Calibri" panose="020F0502020204030204"/>
            </a:endParaRPr>
          </a:p>
          <a:p>
            <a:pPr marR="0" lvl="0" algn="l" defTabSz="914400" rtl="0" eaLnBrk="1" fontAlgn="auto" latinLnBrk="0" hangingPunct="1">
              <a:lnSpc>
                <a:spcPct val="100000"/>
              </a:lnSpc>
              <a:spcBef>
                <a:spcPts val="0"/>
              </a:spcBef>
              <a:spcAft>
                <a:spcPts val="0"/>
              </a:spcAft>
              <a:buClrTx/>
              <a:buSzTx/>
              <a:tabLst/>
              <a:defRPr/>
            </a:pPr>
            <a:endParaRPr lang="en-GB" sz="2000" b="1" dirty="0">
              <a:solidFill>
                <a:srgbClr val="725280"/>
              </a:solidFill>
              <a:latin typeface="Calibri" panose="020F0502020204030204"/>
            </a:endParaRPr>
          </a:p>
          <a:p>
            <a:pPr marR="0" lvl="0" algn="l" defTabSz="914400" rtl="0" eaLnBrk="1" fontAlgn="auto" latinLnBrk="0" hangingPunct="1">
              <a:lnSpc>
                <a:spcPct val="100000"/>
              </a:lnSpc>
              <a:spcBef>
                <a:spcPts val="0"/>
              </a:spcBef>
              <a:spcAft>
                <a:spcPts val="0"/>
              </a:spcAft>
              <a:buClrTx/>
              <a:buSzTx/>
              <a:tabLst/>
              <a:defRPr/>
            </a:pPr>
            <a:r>
              <a:rPr lang="en-GB" sz="2800" b="1" dirty="0">
                <a:solidFill>
                  <a:srgbClr val="725280"/>
                </a:solidFill>
                <a:latin typeface="Calibri" panose="020F0502020204030204"/>
              </a:rPr>
              <a:t>Geography = a mark per minute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endParaRPr lang="en-GB" sz="2000" b="1" dirty="0">
              <a:solidFill>
                <a:srgbClr val="725280"/>
              </a:solidFill>
              <a:latin typeface="Calibri" panose="020F0502020204030204"/>
            </a:endParaRPr>
          </a:p>
        </p:txBody>
      </p:sp>
    </p:spTree>
    <p:extLst>
      <p:ext uri="{BB962C8B-B14F-4D97-AF65-F5344CB8AC3E}">
        <p14:creationId xmlns:p14="http://schemas.microsoft.com/office/powerpoint/2010/main" val="33674202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3C9E28-0A3D-E04B-89D9-2D0ACBEFCD31}"/>
              </a:ext>
            </a:extLst>
          </p:cNvPr>
          <p:cNvSpPr/>
          <p:nvPr/>
        </p:nvSpPr>
        <p:spPr>
          <a:xfrm>
            <a:off x="-43402" y="-47555"/>
            <a:ext cx="12192000" cy="1218950"/>
          </a:xfrm>
          <a:prstGeom prst="rect">
            <a:avLst/>
          </a:prstGeom>
          <a:solidFill>
            <a:srgbClr val="D8C3E7"/>
          </a:solid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FF779B3F-5952-954F-8036-A5D87B472E57}"/>
              </a:ext>
            </a:extLst>
          </p:cNvPr>
          <p:cNvSpPr/>
          <p:nvPr/>
        </p:nvSpPr>
        <p:spPr>
          <a:xfrm>
            <a:off x="43402" y="33407"/>
            <a:ext cx="2943497" cy="10956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C63DB904-EDE0-45D6-BAD1-B4CA052E91E0}"/>
              </a:ext>
            </a:extLst>
          </p:cNvPr>
          <p:cNvSpPr/>
          <p:nvPr/>
        </p:nvSpPr>
        <p:spPr>
          <a:xfrm>
            <a:off x="1747718" y="227281"/>
            <a:ext cx="10084526" cy="769441"/>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black"/>
                </a:solidFill>
                <a:effectLst/>
                <a:uLnTx/>
                <a:uFillTx/>
                <a:latin typeface="Calibri Light" panose="020F0302020204030204" pitchFamily="34" charset="0"/>
                <a:ea typeface="+mn-ea"/>
                <a:cs typeface="+mn-cs"/>
              </a:rPr>
              <a:t>Maximise</a:t>
            </a:r>
            <a:r>
              <a:rPr kumimoji="0" lang="en-US" sz="4400" b="0" i="0" u="none" strike="noStrike" kern="1200" cap="none" spc="0" normalizeH="0" baseline="0" noProof="0" dirty="0">
                <a:ln>
                  <a:noFill/>
                </a:ln>
                <a:solidFill>
                  <a:prstClr val="black"/>
                </a:solidFill>
                <a:effectLst/>
                <a:uLnTx/>
                <a:uFillTx/>
                <a:latin typeface="Calibri Light" panose="020F0302020204030204" pitchFamily="34" charset="0"/>
                <a:ea typeface="+mn-ea"/>
                <a:cs typeface="+mn-cs"/>
              </a:rPr>
              <a:t> your Potential </a:t>
            </a:r>
          </a:p>
        </p:txBody>
      </p:sp>
      <p:sp>
        <p:nvSpPr>
          <p:cNvPr id="3" name="TextBox 2">
            <a:extLst>
              <a:ext uri="{FF2B5EF4-FFF2-40B4-BE49-F238E27FC236}">
                <a16:creationId xmlns:a16="http://schemas.microsoft.com/office/drawing/2014/main" id="{D1822AF3-7165-4BFA-9FD8-97A0A34EA78F}"/>
              </a:ext>
            </a:extLst>
          </p:cNvPr>
          <p:cNvSpPr txBox="1"/>
          <p:nvPr/>
        </p:nvSpPr>
        <p:spPr>
          <a:xfrm>
            <a:off x="0" y="1210004"/>
            <a:ext cx="2986899" cy="5816977"/>
          </a:xfrm>
          <a:prstGeom prst="rect">
            <a:avLst/>
          </a:prstGeom>
          <a:solidFill>
            <a:schemeClr val="bg1">
              <a:lumMod val="95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725280"/>
                </a:solidFill>
                <a:effectLst/>
                <a:uLnTx/>
                <a:uFillTx/>
                <a:latin typeface="Century Gothic"/>
                <a:ea typeface="+mn-ea"/>
                <a:cs typeface="+mn-cs"/>
              </a:rPr>
              <a:t>How to maximise your potential in geography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1" dirty="0">
              <a:solidFill>
                <a:srgbClr val="725280"/>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DD972B35-4499-4A67-BBB9-FE39F47EEEB5}"/>
              </a:ext>
            </a:extLst>
          </p:cNvPr>
          <p:cNvSpPr/>
          <p:nvPr/>
        </p:nvSpPr>
        <p:spPr>
          <a:xfrm>
            <a:off x="3241672" y="1227942"/>
            <a:ext cx="8798770"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p:cNvPicPr>
            <a:picLocks noChangeAspect="1"/>
          </p:cNvPicPr>
          <p:nvPr/>
        </p:nvPicPr>
        <p:blipFill>
          <a:blip r:embed="rId3"/>
          <a:stretch>
            <a:fillRect/>
          </a:stretch>
        </p:blipFill>
        <p:spPr>
          <a:xfrm>
            <a:off x="200341" y="163617"/>
            <a:ext cx="2616502" cy="831048"/>
          </a:xfrm>
          <a:prstGeom prst="rect">
            <a:avLst/>
          </a:prstGeom>
        </p:spPr>
      </p:pic>
      <p:sp>
        <p:nvSpPr>
          <p:cNvPr id="11" name="TextBox 10">
            <a:extLst>
              <a:ext uri="{FF2B5EF4-FFF2-40B4-BE49-F238E27FC236}">
                <a16:creationId xmlns:a16="http://schemas.microsoft.com/office/drawing/2014/main" id="{4B646FF4-4F09-467E-A59B-402013EE9887}"/>
              </a:ext>
            </a:extLst>
          </p:cNvPr>
          <p:cNvSpPr txBox="1"/>
          <p:nvPr/>
        </p:nvSpPr>
        <p:spPr>
          <a:xfrm>
            <a:off x="2986899" y="1221607"/>
            <a:ext cx="9205101" cy="5632311"/>
          </a:xfrm>
          <a:prstGeom prst="rect">
            <a:avLst/>
          </a:prstGeom>
          <a:solidFill>
            <a:srgbClr val="F3EDF7"/>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AE67628-DE4B-2DF6-2342-E0B64FB64100}"/>
              </a:ext>
            </a:extLst>
          </p:cNvPr>
          <p:cNvSpPr txBox="1"/>
          <p:nvPr/>
        </p:nvSpPr>
        <p:spPr>
          <a:xfrm>
            <a:off x="3211495" y="1764001"/>
            <a:ext cx="8755908" cy="4708981"/>
          </a:xfrm>
          <a:prstGeom prst="rect">
            <a:avLst/>
          </a:prstGeom>
          <a:solidFill>
            <a:schemeClr val="bg1">
              <a:lumMod val="95000"/>
            </a:schemeClr>
          </a:solid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000" b="1" dirty="0">
                <a:solidFill>
                  <a:srgbClr val="725280"/>
                </a:solidFill>
                <a:latin typeface="Calibri" panose="020F0502020204030204"/>
              </a:rPr>
              <a:t>Homework – Year 11 students are set weekly homework on Educake.co.uk. They have been provided log ins and know when their homework due date is. </a:t>
            </a:r>
            <a:r>
              <a:rPr lang="en-GB" sz="2000" b="1" dirty="0" err="1">
                <a:solidFill>
                  <a:srgbClr val="725280"/>
                </a:solidFill>
                <a:latin typeface="Calibri" panose="020F0502020204030204"/>
              </a:rPr>
              <a:t>Educake</a:t>
            </a:r>
            <a:r>
              <a:rPr lang="en-GB" sz="2000" b="1" dirty="0">
                <a:solidFill>
                  <a:srgbClr val="725280"/>
                </a:solidFill>
                <a:latin typeface="Calibri" panose="020F0502020204030204"/>
              </a:rPr>
              <a:t> is effective for retrieval and also gives students the opportunity to do quizzes again and again (low stakes).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endParaRPr lang="en-GB" sz="2000" b="1" dirty="0">
              <a:solidFill>
                <a:srgbClr val="725280"/>
              </a:solidFill>
              <a:latin typeface="Calibri" panose="020F0502020204030204"/>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000" b="1" dirty="0">
                <a:solidFill>
                  <a:srgbClr val="725280"/>
                </a:solidFill>
                <a:latin typeface="Calibri" panose="020F0502020204030204"/>
              </a:rPr>
              <a:t>Know your skills – I have printed a skills matrix for all to take which details all skills required on the papers and how to complete these. Lots of students dropped marks this year on skills questions based on bar charts and line graphs (common skills used in lots of subjects).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endParaRPr lang="en-GB" sz="2000" b="1" dirty="0">
              <a:solidFill>
                <a:srgbClr val="725280"/>
              </a:solidFill>
              <a:latin typeface="Calibri" panose="020F0502020204030204"/>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000" b="1" dirty="0">
                <a:solidFill>
                  <a:srgbClr val="725280"/>
                </a:solidFill>
                <a:latin typeface="Calibri" panose="020F0502020204030204"/>
              </a:rPr>
              <a:t>Know your exam command words – Different questions require different skills. It is essential to read the question properly and identify what it is asking you. Not every question will take a minute to answer, so take time to read questions. (It is essential to practice time management in these exams).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endParaRPr lang="en-GB" sz="2000" b="1" dirty="0">
              <a:solidFill>
                <a:srgbClr val="725280"/>
              </a:solidFill>
              <a:latin typeface="Calibri" panose="020F0502020204030204"/>
            </a:endParaRPr>
          </a:p>
        </p:txBody>
      </p:sp>
    </p:spTree>
    <p:extLst>
      <p:ext uri="{BB962C8B-B14F-4D97-AF65-F5344CB8AC3E}">
        <p14:creationId xmlns:p14="http://schemas.microsoft.com/office/powerpoint/2010/main" val="24833174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3C9E28-0A3D-E04B-89D9-2D0ACBEFCD31}"/>
              </a:ext>
            </a:extLst>
          </p:cNvPr>
          <p:cNvSpPr/>
          <p:nvPr/>
        </p:nvSpPr>
        <p:spPr>
          <a:xfrm>
            <a:off x="-43402" y="-47555"/>
            <a:ext cx="12192000" cy="1218950"/>
          </a:xfrm>
          <a:prstGeom prst="rect">
            <a:avLst/>
          </a:prstGeom>
          <a:solidFill>
            <a:srgbClr val="D8C3E7"/>
          </a:solid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FF779B3F-5952-954F-8036-A5D87B472E57}"/>
              </a:ext>
            </a:extLst>
          </p:cNvPr>
          <p:cNvSpPr/>
          <p:nvPr/>
        </p:nvSpPr>
        <p:spPr>
          <a:xfrm>
            <a:off x="43402" y="33407"/>
            <a:ext cx="2943497" cy="10956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C63DB904-EDE0-45D6-BAD1-B4CA052E91E0}"/>
              </a:ext>
            </a:extLst>
          </p:cNvPr>
          <p:cNvSpPr/>
          <p:nvPr/>
        </p:nvSpPr>
        <p:spPr>
          <a:xfrm>
            <a:off x="1747718" y="227281"/>
            <a:ext cx="10084526" cy="769441"/>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black"/>
                </a:solidFill>
                <a:effectLst/>
                <a:uLnTx/>
                <a:uFillTx/>
                <a:latin typeface="Calibri Light" panose="020F0302020204030204" pitchFamily="34" charset="0"/>
                <a:ea typeface="+mn-ea"/>
                <a:cs typeface="+mn-cs"/>
              </a:rPr>
              <a:t>Maximise</a:t>
            </a:r>
            <a:r>
              <a:rPr kumimoji="0" lang="en-US" sz="4400" b="0" i="0" u="none" strike="noStrike" kern="1200" cap="none" spc="0" normalizeH="0" baseline="0" noProof="0" dirty="0">
                <a:ln>
                  <a:noFill/>
                </a:ln>
                <a:solidFill>
                  <a:prstClr val="black"/>
                </a:solidFill>
                <a:effectLst/>
                <a:uLnTx/>
                <a:uFillTx/>
                <a:latin typeface="Calibri Light" panose="020F0302020204030204" pitchFamily="34" charset="0"/>
                <a:ea typeface="+mn-ea"/>
                <a:cs typeface="+mn-cs"/>
              </a:rPr>
              <a:t> your Potential </a:t>
            </a:r>
          </a:p>
        </p:txBody>
      </p:sp>
      <p:sp>
        <p:nvSpPr>
          <p:cNvPr id="3" name="TextBox 2">
            <a:extLst>
              <a:ext uri="{FF2B5EF4-FFF2-40B4-BE49-F238E27FC236}">
                <a16:creationId xmlns:a16="http://schemas.microsoft.com/office/drawing/2014/main" id="{D1822AF3-7165-4BFA-9FD8-97A0A34EA78F}"/>
              </a:ext>
            </a:extLst>
          </p:cNvPr>
          <p:cNvSpPr txBox="1"/>
          <p:nvPr/>
        </p:nvSpPr>
        <p:spPr>
          <a:xfrm>
            <a:off x="0" y="1210004"/>
            <a:ext cx="2986899" cy="5816977"/>
          </a:xfrm>
          <a:prstGeom prst="rect">
            <a:avLst/>
          </a:prstGeom>
          <a:solidFill>
            <a:schemeClr val="bg1">
              <a:lumMod val="95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725280"/>
                </a:solidFill>
                <a:effectLst/>
                <a:uLnTx/>
                <a:uFillTx/>
                <a:latin typeface="Century Gothic"/>
                <a:ea typeface="+mn-ea"/>
                <a:cs typeface="+mn-cs"/>
              </a:rPr>
              <a:t>How to maximise your potential in geography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1" dirty="0">
              <a:solidFill>
                <a:srgbClr val="725280"/>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DD972B35-4499-4A67-BBB9-FE39F47EEEB5}"/>
              </a:ext>
            </a:extLst>
          </p:cNvPr>
          <p:cNvSpPr/>
          <p:nvPr/>
        </p:nvSpPr>
        <p:spPr>
          <a:xfrm>
            <a:off x="3241672" y="1227942"/>
            <a:ext cx="8798770"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p:cNvPicPr>
            <a:picLocks noChangeAspect="1"/>
          </p:cNvPicPr>
          <p:nvPr/>
        </p:nvPicPr>
        <p:blipFill>
          <a:blip r:embed="rId3"/>
          <a:stretch>
            <a:fillRect/>
          </a:stretch>
        </p:blipFill>
        <p:spPr>
          <a:xfrm>
            <a:off x="200341" y="163617"/>
            <a:ext cx="2616502" cy="831048"/>
          </a:xfrm>
          <a:prstGeom prst="rect">
            <a:avLst/>
          </a:prstGeom>
        </p:spPr>
      </p:pic>
      <p:sp>
        <p:nvSpPr>
          <p:cNvPr id="11" name="TextBox 10">
            <a:extLst>
              <a:ext uri="{FF2B5EF4-FFF2-40B4-BE49-F238E27FC236}">
                <a16:creationId xmlns:a16="http://schemas.microsoft.com/office/drawing/2014/main" id="{4B646FF4-4F09-467E-A59B-402013EE9887}"/>
              </a:ext>
            </a:extLst>
          </p:cNvPr>
          <p:cNvSpPr txBox="1"/>
          <p:nvPr/>
        </p:nvSpPr>
        <p:spPr>
          <a:xfrm>
            <a:off x="2986899" y="1221607"/>
            <a:ext cx="9205101" cy="5632311"/>
          </a:xfrm>
          <a:prstGeom prst="rect">
            <a:avLst/>
          </a:prstGeom>
          <a:solidFill>
            <a:srgbClr val="F3EDF7"/>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AE67628-DE4B-2DF6-2342-E0B64FB64100}"/>
              </a:ext>
            </a:extLst>
          </p:cNvPr>
          <p:cNvSpPr txBox="1"/>
          <p:nvPr/>
        </p:nvSpPr>
        <p:spPr>
          <a:xfrm>
            <a:off x="3284534" y="1621716"/>
            <a:ext cx="8755908" cy="4832092"/>
          </a:xfrm>
          <a:prstGeom prst="rect">
            <a:avLst/>
          </a:prstGeom>
          <a:solidFill>
            <a:schemeClr val="bg1">
              <a:lumMod val="95000"/>
            </a:schemeClr>
          </a:solid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GB" sz="2800" b="1" u="sng" dirty="0">
                <a:solidFill>
                  <a:srgbClr val="725280"/>
                </a:solidFill>
                <a:latin typeface="Calibri" panose="020F0502020204030204"/>
              </a:rPr>
              <a:t>REVISION </a:t>
            </a:r>
          </a:p>
          <a:p>
            <a:pPr marR="0" lvl="0" algn="l" defTabSz="914400" rtl="0" eaLnBrk="1" fontAlgn="auto" latinLnBrk="0" hangingPunct="1">
              <a:lnSpc>
                <a:spcPct val="100000"/>
              </a:lnSpc>
              <a:spcBef>
                <a:spcPts val="0"/>
              </a:spcBef>
              <a:spcAft>
                <a:spcPts val="0"/>
              </a:spcAft>
              <a:buClrTx/>
              <a:buSzTx/>
              <a:tabLst/>
              <a:defRPr/>
            </a:pPr>
            <a:endParaRPr lang="en-GB" sz="2000" b="1" dirty="0">
              <a:solidFill>
                <a:srgbClr val="725280"/>
              </a:solidFill>
              <a:latin typeface="Calibri" panose="020F0502020204030204"/>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1" dirty="0">
                <a:solidFill>
                  <a:srgbClr val="725280"/>
                </a:solidFill>
                <a:latin typeface="Calibri" panose="020F0502020204030204"/>
              </a:rPr>
              <a:t>Revision sessions every Thursday lunchtime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1" dirty="0">
                <a:solidFill>
                  <a:srgbClr val="725280"/>
                </a:solidFill>
                <a:latin typeface="Calibri" panose="020F0502020204030204"/>
              </a:rPr>
              <a:t>Purchase and use an Oxford revision guide – the practice exam questions in these are great!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1" dirty="0">
                <a:solidFill>
                  <a:srgbClr val="725280"/>
                </a:solidFill>
                <a:latin typeface="Calibri" panose="020F0502020204030204"/>
              </a:rPr>
              <a:t>Complete the topic checklists to see where your knowledge gaps are and start with the sections you are not sure on.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1" dirty="0">
                <a:solidFill>
                  <a:srgbClr val="725280"/>
                </a:solidFill>
                <a:latin typeface="Calibri" panose="020F0502020204030204"/>
              </a:rPr>
              <a:t>Use the 80 days of revision sheets to complete one small task per day – these should take you no more than 10 minutes. Tick them off as you go and bring in any exam questions you need marking.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1" dirty="0">
                <a:solidFill>
                  <a:srgbClr val="725280"/>
                </a:solidFill>
                <a:latin typeface="Calibri" panose="020F0502020204030204"/>
              </a:rPr>
              <a:t>KNOW YOUR CASE STUDIES. These are absolutely essential for your 6 and 9 mark questions. Remember the key information (location, date) and a couple of examples of impacts and responses of each.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1" dirty="0">
                <a:solidFill>
                  <a:srgbClr val="725280"/>
                </a:solidFill>
                <a:latin typeface="Calibri" panose="020F0502020204030204"/>
              </a:rPr>
              <a:t>Practice exam papers – all available on the AQA GCSE geography page under the ‘assessments’ section. </a:t>
            </a:r>
          </a:p>
        </p:txBody>
      </p:sp>
    </p:spTree>
    <p:extLst>
      <p:ext uri="{BB962C8B-B14F-4D97-AF65-F5344CB8AC3E}">
        <p14:creationId xmlns:p14="http://schemas.microsoft.com/office/powerpoint/2010/main" val="1509882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 calcmode="lin" valueType="num">
                                      <p:cBhvr additive="base">
                                        <p:cTn id="3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3C9E28-0A3D-E04B-89D9-2D0ACBEFCD31}"/>
              </a:ext>
            </a:extLst>
          </p:cNvPr>
          <p:cNvSpPr/>
          <p:nvPr/>
        </p:nvSpPr>
        <p:spPr>
          <a:xfrm>
            <a:off x="-43402" y="-47555"/>
            <a:ext cx="12192000" cy="1218950"/>
          </a:xfrm>
          <a:prstGeom prst="rect">
            <a:avLst/>
          </a:prstGeom>
          <a:solidFill>
            <a:srgbClr val="D8C3E7"/>
          </a:solid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FF779B3F-5952-954F-8036-A5D87B472E57}"/>
              </a:ext>
            </a:extLst>
          </p:cNvPr>
          <p:cNvSpPr/>
          <p:nvPr/>
        </p:nvSpPr>
        <p:spPr>
          <a:xfrm>
            <a:off x="43402" y="33407"/>
            <a:ext cx="2943497" cy="10956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C63DB904-EDE0-45D6-BAD1-B4CA052E91E0}"/>
              </a:ext>
            </a:extLst>
          </p:cNvPr>
          <p:cNvSpPr/>
          <p:nvPr/>
        </p:nvSpPr>
        <p:spPr>
          <a:xfrm>
            <a:off x="1747718" y="227281"/>
            <a:ext cx="10084526" cy="769441"/>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black"/>
                </a:solidFill>
                <a:effectLst/>
                <a:uLnTx/>
                <a:uFillTx/>
                <a:latin typeface="Calibri Light" panose="020F0302020204030204" pitchFamily="34" charset="0"/>
                <a:ea typeface="+mn-ea"/>
                <a:cs typeface="+mn-cs"/>
              </a:rPr>
              <a:t>Maximise</a:t>
            </a:r>
            <a:r>
              <a:rPr kumimoji="0" lang="en-US" sz="4400" b="0" i="0" u="none" strike="noStrike" kern="1200" cap="none" spc="0" normalizeH="0" baseline="0" noProof="0" dirty="0">
                <a:ln>
                  <a:noFill/>
                </a:ln>
                <a:solidFill>
                  <a:prstClr val="black"/>
                </a:solidFill>
                <a:effectLst/>
                <a:uLnTx/>
                <a:uFillTx/>
                <a:latin typeface="Calibri Light" panose="020F0302020204030204" pitchFamily="34" charset="0"/>
                <a:ea typeface="+mn-ea"/>
                <a:cs typeface="+mn-cs"/>
              </a:rPr>
              <a:t> your Potential </a:t>
            </a:r>
          </a:p>
        </p:txBody>
      </p:sp>
      <p:sp>
        <p:nvSpPr>
          <p:cNvPr id="3" name="TextBox 2">
            <a:extLst>
              <a:ext uri="{FF2B5EF4-FFF2-40B4-BE49-F238E27FC236}">
                <a16:creationId xmlns:a16="http://schemas.microsoft.com/office/drawing/2014/main" id="{D1822AF3-7165-4BFA-9FD8-97A0A34EA78F}"/>
              </a:ext>
            </a:extLst>
          </p:cNvPr>
          <p:cNvSpPr txBox="1"/>
          <p:nvPr/>
        </p:nvSpPr>
        <p:spPr>
          <a:xfrm>
            <a:off x="0" y="1210004"/>
            <a:ext cx="2986899" cy="5816977"/>
          </a:xfrm>
          <a:prstGeom prst="rect">
            <a:avLst/>
          </a:prstGeom>
          <a:solidFill>
            <a:schemeClr val="bg1">
              <a:lumMod val="95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725280"/>
                </a:solidFill>
                <a:effectLst/>
                <a:uLnTx/>
                <a:uFillTx/>
                <a:latin typeface="Century Gothic"/>
                <a:ea typeface="+mn-ea"/>
                <a:cs typeface="+mn-cs"/>
              </a:rPr>
              <a:t>How to maximise your potential in geography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1" dirty="0">
              <a:solidFill>
                <a:srgbClr val="725280"/>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DD972B35-4499-4A67-BBB9-FE39F47EEEB5}"/>
              </a:ext>
            </a:extLst>
          </p:cNvPr>
          <p:cNvSpPr/>
          <p:nvPr/>
        </p:nvSpPr>
        <p:spPr>
          <a:xfrm>
            <a:off x="3241672" y="1227942"/>
            <a:ext cx="8798770"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p:cNvPicPr>
            <a:picLocks noChangeAspect="1"/>
          </p:cNvPicPr>
          <p:nvPr/>
        </p:nvPicPr>
        <p:blipFill>
          <a:blip r:embed="rId3"/>
          <a:stretch>
            <a:fillRect/>
          </a:stretch>
        </p:blipFill>
        <p:spPr>
          <a:xfrm>
            <a:off x="200341" y="163617"/>
            <a:ext cx="2616502" cy="831048"/>
          </a:xfrm>
          <a:prstGeom prst="rect">
            <a:avLst/>
          </a:prstGeom>
        </p:spPr>
      </p:pic>
      <p:sp>
        <p:nvSpPr>
          <p:cNvPr id="11" name="TextBox 10">
            <a:extLst>
              <a:ext uri="{FF2B5EF4-FFF2-40B4-BE49-F238E27FC236}">
                <a16:creationId xmlns:a16="http://schemas.microsoft.com/office/drawing/2014/main" id="{4B646FF4-4F09-467E-A59B-402013EE9887}"/>
              </a:ext>
            </a:extLst>
          </p:cNvPr>
          <p:cNvSpPr txBox="1"/>
          <p:nvPr/>
        </p:nvSpPr>
        <p:spPr>
          <a:xfrm>
            <a:off x="2986899" y="1221607"/>
            <a:ext cx="9205101" cy="5693866"/>
          </a:xfrm>
          <a:prstGeom prst="rect">
            <a:avLst/>
          </a:prstGeom>
          <a:solidFill>
            <a:srgbClr val="F3EDF7"/>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72528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725280"/>
                </a:solidFill>
                <a:effectLst/>
                <a:uLnTx/>
                <a:uFillTx/>
                <a:latin typeface="Century Gothic"/>
                <a:ea typeface="+mn-ea"/>
                <a:cs typeface="+mn-cs"/>
              </a:rPr>
              <a:t>Total marks - 252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725280"/>
                </a:solidFill>
                <a:effectLst/>
                <a:uLnTx/>
                <a:uFillTx/>
                <a:latin typeface="Century Gothic"/>
                <a:ea typeface="+mn-ea"/>
                <a:cs typeface="+mn-cs"/>
              </a:rPr>
              <a:t>9 – 193</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rgbClr val="725280"/>
                </a:solidFill>
                <a:latin typeface="Century Gothic"/>
              </a:rPr>
              <a:t>8 – 173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725280"/>
                </a:solidFill>
                <a:effectLst/>
                <a:uLnTx/>
                <a:uFillTx/>
                <a:latin typeface="Century Gothic"/>
                <a:ea typeface="+mn-ea"/>
                <a:cs typeface="+mn-cs"/>
              </a:rPr>
              <a:t>7 – 153</a:t>
            </a:r>
          </a:p>
          <a:p>
            <a:pPr marR="0" lvl="0" algn="ctr" defTabSz="914400" rtl="0" eaLnBrk="1" fontAlgn="auto" latinLnBrk="0" hangingPunct="1">
              <a:lnSpc>
                <a:spcPct val="100000"/>
              </a:lnSpc>
              <a:spcBef>
                <a:spcPts val="0"/>
              </a:spcBef>
              <a:spcAft>
                <a:spcPts val="0"/>
              </a:spcAft>
              <a:buClrTx/>
              <a:buSzTx/>
              <a:tabLst/>
              <a:defRPr/>
            </a:pPr>
            <a:r>
              <a:rPr lang="en-US" sz="2800" dirty="0">
                <a:solidFill>
                  <a:srgbClr val="725280"/>
                </a:solidFill>
                <a:latin typeface="Century Gothic"/>
              </a:rPr>
              <a:t>6 - 133</a:t>
            </a:r>
          </a:p>
          <a:p>
            <a:pPr marR="0" lvl="0" algn="ctr" defTabSz="914400" rtl="0" eaLnBrk="1" fontAlgn="auto" latinLnBrk="0" hangingPunct="1">
              <a:lnSpc>
                <a:spcPct val="100000"/>
              </a:lnSpc>
              <a:spcBef>
                <a:spcPts val="0"/>
              </a:spcBef>
              <a:spcAft>
                <a:spcPts val="0"/>
              </a:spcAft>
              <a:buClrTx/>
              <a:buSzTx/>
              <a:tabLst/>
              <a:defRPr/>
            </a:pPr>
            <a:r>
              <a:rPr lang="en-US" sz="2800" dirty="0">
                <a:solidFill>
                  <a:srgbClr val="725280"/>
                </a:solidFill>
                <a:latin typeface="Century Gothic"/>
              </a:rPr>
              <a:t>5 – 114</a:t>
            </a:r>
          </a:p>
          <a:p>
            <a:pPr marR="0" lvl="0" algn="ctr" defTabSz="914400" rtl="0" eaLnBrk="1" fontAlgn="auto" latinLnBrk="0" hangingPunct="1">
              <a:lnSpc>
                <a:spcPct val="100000"/>
              </a:lnSpc>
              <a:spcBef>
                <a:spcPts val="0"/>
              </a:spcBef>
              <a:spcAft>
                <a:spcPts val="0"/>
              </a:spcAft>
              <a:buClrTx/>
              <a:buSzTx/>
              <a:tabLst/>
              <a:defRPr/>
            </a:pPr>
            <a:r>
              <a:rPr lang="en-US" sz="2800" dirty="0">
                <a:solidFill>
                  <a:srgbClr val="725280"/>
                </a:solidFill>
                <a:latin typeface="Century Gothic"/>
              </a:rPr>
              <a:t>4 – 94</a:t>
            </a:r>
          </a:p>
          <a:p>
            <a:pPr marR="0" lvl="0" algn="ctr" defTabSz="914400" rtl="0" eaLnBrk="1" fontAlgn="auto" latinLnBrk="0" hangingPunct="1">
              <a:lnSpc>
                <a:spcPct val="100000"/>
              </a:lnSpc>
              <a:spcBef>
                <a:spcPts val="0"/>
              </a:spcBef>
              <a:spcAft>
                <a:spcPts val="0"/>
              </a:spcAft>
              <a:buClrTx/>
              <a:buSzTx/>
              <a:tabLst/>
              <a:defRPr/>
            </a:pPr>
            <a:r>
              <a:rPr lang="en-US" sz="2800" dirty="0">
                <a:solidFill>
                  <a:srgbClr val="725280"/>
                </a:solidFill>
                <a:latin typeface="Century Gothic"/>
              </a:rPr>
              <a:t>3 - 66</a:t>
            </a: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72528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AE67628-DE4B-2DF6-2342-E0B64FB64100}"/>
              </a:ext>
            </a:extLst>
          </p:cNvPr>
          <p:cNvSpPr txBox="1"/>
          <p:nvPr/>
        </p:nvSpPr>
        <p:spPr>
          <a:xfrm>
            <a:off x="3284534" y="1621716"/>
            <a:ext cx="8755908" cy="523220"/>
          </a:xfrm>
          <a:prstGeom prst="rect">
            <a:avLst/>
          </a:prstGeom>
          <a:solidFill>
            <a:schemeClr val="bg1">
              <a:lumMod val="95000"/>
            </a:schemeClr>
          </a:solidFill>
        </p:spPr>
        <p:txBody>
          <a:bodyPr wrap="square" rtlCol="0">
            <a:spAutoFit/>
          </a:bodyPr>
          <a:lstStyle/>
          <a:p>
            <a:pPr marR="0" lvl="0" algn="ctr" defTabSz="914400" rtl="0" eaLnBrk="1" fontAlgn="auto" latinLnBrk="0" hangingPunct="1">
              <a:lnSpc>
                <a:spcPct val="100000"/>
              </a:lnSpc>
              <a:spcBef>
                <a:spcPts val="0"/>
              </a:spcBef>
              <a:spcAft>
                <a:spcPts val="0"/>
              </a:spcAft>
              <a:buClrTx/>
              <a:buSzTx/>
              <a:tabLst/>
              <a:defRPr/>
            </a:pPr>
            <a:r>
              <a:rPr lang="en-GB" sz="2800" b="1" u="sng" dirty="0">
                <a:solidFill>
                  <a:srgbClr val="725280"/>
                </a:solidFill>
                <a:latin typeface="Calibri" panose="020F0502020204030204"/>
              </a:rPr>
              <a:t>GCSE GEOGRAPHY GRADE BOUNDARIES </a:t>
            </a:r>
            <a:endParaRPr lang="en-GB" sz="2000" b="1" dirty="0">
              <a:solidFill>
                <a:srgbClr val="725280"/>
              </a:solidFill>
              <a:latin typeface="Calibri" panose="020F0502020204030204"/>
            </a:endParaRPr>
          </a:p>
        </p:txBody>
      </p:sp>
    </p:spTree>
    <p:extLst>
      <p:ext uri="{BB962C8B-B14F-4D97-AF65-F5344CB8AC3E}">
        <p14:creationId xmlns:p14="http://schemas.microsoft.com/office/powerpoint/2010/main" val="38681478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978</TotalTime>
  <Words>479</Words>
  <Application>Microsoft Office PowerPoint</Application>
  <PresentationFormat>Widescreen</PresentationFormat>
  <Paragraphs>155</Paragraphs>
  <Slides>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Twice weekly analytics</dc:title>
  <dc:creator>Miss A Reeves</dc:creator>
  <cp:lastModifiedBy>Miss L Middleton</cp:lastModifiedBy>
  <cp:revision>208</cp:revision>
  <cp:lastPrinted>2021-06-18T09:57:08Z</cp:lastPrinted>
  <dcterms:created xsi:type="dcterms:W3CDTF">2021-01-05T16:30:59Z</dcterms:created>
  <dcterms:modified xsi:type="dcterms:W3CDTF">2022-09-30T06:27:00Z</dcterms:modified>
</cp:coreProperties>
</file>