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26"/>
  </p:notesMasterIdLst>
  <p:sldIdLst>
    <p:sldId id="257" r:id="rId5"/>
    <p:sldId id="279" r:id="rId6"/>
    <p:sldId id="278" r:id="rId7"/>
    <p:sldId id="260" r:id="rId8"/>
    <p:sldId id="261" r:id="rId9"/>
    <p:sldId id="263" r:id="rId10"/>
    <p:sldId id="275" r:id="rId11"/>
    <p:sldId id="265" r:id="rId12"/>
    <p:sldId id="267" r:id="rId13"/>
    <p:sldId id="268" r:id="rId14"/>
    <p:sldId id="269" r:id="rId15"/>
    <p:sldId id="270" r:id="rId16"/>
    <p:sldId id="271" r:id="rId17"/>
    <p:sldId id="273" r:id="rId18"/>
    <p:sldId id="274" r:id="rId19"/>
    <p:sldId id="272" r:id="rId20"/>
    <p:sldId id="280" r:id="rId21"/>
    <p:sldId id="281" r:id="rId22"/>
    <p:sldId id="282" r:id="rId23"/>
    <p:sldId id="283" r:id="rId24"/>
    <p:sldId id="284" r:id="rId2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BE600"/>
    <a:srgbClr val="4795E7"/>
    <a:srgbClr val="FF99CC"/>
    <a:srgbClr val="7CAFD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85401" autoAdjust="0"/>
  </p:normalViewPr>
  <p:slideViewPr>
    <p:cSldViewPr snapToGrid="0">
      <p:cViewPr varScale="1">
        <p:scale>
          <a:sx n="62" d="100"/>
          <a:sy n="62" d="100"/>
        </p:scale>
        <p:origin x="165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BC0F4A-4E72-48ED-9020-81E68F0ACCE0}" type="datetimeFigureOut">
              <a:rPr lang="en-GB" smtClean="0"/>
              <a:t>11/07/2022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D869A73-3AA5-47E1-99DD-A2B7AD51315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629373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From</a:t>
            </a:r>
            <a:r>
              <a:rPr lang="en-GB" baseline="0" dirty="0"/>
              <a:t> fontspace.com. </a:t>
            </a:r>
          </a:p>
          <a:p>
            <a:r>
              <a:rPr lang="en-GB" baseline="0" dirty="0"/>
              <a:t>Font is called Orange slices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869A73-3AA5-47E1-99DD-A2B7AD51315A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9085930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869A73-3AA5-47E1-99DD-A2B7AD51315A}" type="slidenum">
              <a:rPr lang="en-GB" smtClean="0"/>
              <a:t>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4457341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869A73-3AA5-47E1-99DD-A2B7AD51315A}" type="slidenum">
              <a:rPr lang="en-GB" smtClean="0"/>
              <a:t>10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0732961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869A73-3AA5-47E1-99DD-A2B7AD51315A}" type="slidenum">
              <a:rPr lang="en-GB" smtClean="0"/>
              <a:t>11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176283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869A73-3AA5-47E1-99DD-A2B7AD51315A}" type="slidenum">
              <a:rPr lang="en-GB" smtClean="0"/>
              <a:t>12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000800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869A73-3AA5-47E1-99DD-A2B7AD51315A}" type="slidenum">
              <a:rPr lang="en-GB" smtClean="0"/>
              <a:t>13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1358376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869A73-3AA5-47E1-99DD-A2B7AD51315A}" type="slidenum">
              <a:rPr lang="en-GB" smtClean="0"/>
              <a:t>14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9177027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869A73-3AA5-47E1-99DD-A2B7AD51315A}" type="slidenum">
              <a:rPr lang="en-GB" smtClean="0"/>
              <a:t>15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3689534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869A73-3AA5-47E1-99DD-A2B7AD51315A}" type="slidenum">
              <a:rPr lang="en-GB" smtClean="0"/>
              <a:t>16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5851538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AC8884-6E85-47A4-A970-3AA895E0F554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908222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AC8884-6E85-47A4-A970-3AA895E0F554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778467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AC8884-6E85-47A4-A970-3AA895E0F554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609359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Trailers for some of the progs from last 2 slides – get watching over the summer!!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AC8884-6E85-47A4-A970-3AA895E0F554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43907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0367E6-9951-438B-9084-3E5D13CC41ED}" type="datetimeFigureOut">
              <a:rPr lang="en-GB" smtClean="0"/>
              <a:t>11/07/2022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4F81A5-2204-40E6-8705-03C1E5A7630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683536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0367E6-9951-438B-9084-3E5D13CC41ED}" type="datetimeFigureOut">
              <a:rPr lang="en-GB" smtClean="0"/>
              <a:t>11/07/2022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4F81A5-2204-40E6-8705-03C1E5A7630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510794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0367E6-9951-438B-9084-3E5D13CC41ED}" type="datetimeFigureOut">
              <a:rPr lang="en-GB" smtClean="0"/>
              <a:t>11/07/2022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4F81A5-2204-40E6-8705-03C1E5A7630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692435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0367E6-9951-438B-9084-3E5D13CC41ED}" type="datetimeFigureOut">
              <a:rPr lang="en-GB" smtClean="0"/>
              <a:t>11/07/2022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4F81A5-2204-40E6-8705-03C1E5A7630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425636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0367E6-9951-438B-9084-3E5D13CC41ED}" type="datetimeFigureOut">
              <a:rPr lang="en-GB" smtClean="0"/>
              <a:t>11/07/2022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4F81A5-2204-40E6-8705-03C1E5A7630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510066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0367E6-9951-438B-9084-3E5D13CC41ED}" type="datetimeFigureOut">
              <a:rPr lang="en-GB" smtClean="0"/>
              <a:t>11/07/2022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4F81A5-2204-40E6-8705-03C1E5A7630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413848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0367E6-9951-438B-9084-3E5D13CC41ED}" type="datetimeFigureOut">
              <a:rPr lang="en-GB" smtClean="0"/>
              <a:t>11/07/2022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4F81A5-2204-40E6-8705-03C1E5A7630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37347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0367E6-9951-438B-9084-3E5D13CC41ED}" type="datetimeFigureOut">
              <a:rPr lang="en-GB" smtClean="0"/>
              <a:t>11/07/2022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4F81A5-2204-40E6-8705-03C1E5A7630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211230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0367E6-9951-438B-9084-3E5D13CC41ED}" type="datetimeFigureOut">
              <a:rPr lang="en-GB" smtClean="0"/>
              <a:t>11/07/2022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4F81A5-2204-40E6-8705-03C1E5A7630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9092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0367E6-9951-438B-9084-3E5D13CC41ED}" type="datetimeFigureOut">
              <a:rPr lang="en-GB" smtClean="0"/>
              <a:t>11/07/2022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4F81A5-2204-40E6-8705-03C1E5A7630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062060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0367E6-9951-438B-9084-3E5D13CC41ED}" type="datetimeFigureOut">
              <a:rPr lang="en-GB" smtClean="0"/>
              <a:t>11/07/2022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4F81A5-2204-40E6-8705-03C1E5A7630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43572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0367E6-9951-438B-9084-3E5D13CC41ED}" type="datetimeFigureOut">
              <a:rPr lang="en-GB" smtClean="0"/>
              <a:t>11/07/2022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4F81A5-2204-40E6-8705-03C1E5A7630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419720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5" Type="http://schemas.microsoft.com/office/2007/relationships/hdphoto" Target="../media/hdphoto1.wdp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gif"/><Relationship Id="rId4" Type="http://schemas.openxmlformats.org/officeDocument/2006/relationships/image" Target="../media/image23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3.png"/><Relationship Id="rId4" Type="http://schemas.openxmlformats.org/officeDocument/2006/relationships/image" Target="../media/image3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7" Type="http://schemas.openxmlformats.org/officeDocument/2006/relationships/image" Target="../media/image38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png"/><Relationship Id="rId5" Type="http://schemas.openxmlformats.org/officeDocument/2006/relationships/image" Target="../media/image36.jpeg"/><Relationship Id="rId4" Type="http://schemas.openxmlformats.org/officeDocument/2006/relationships/image" Target="../media/image35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newsinslowspanish.com/" TargetMode="External"/><Relationship Id="rId3" Type="http://schemas.openxmlformats.org/officeDocument/2006/relationships/hyperlink" Target="http://www.tastyrecetas.com/paella-de-marisco/" TargetMode="External"/><Relationship Id="rId7" Type="http://schemas.openxmlformats.org/officeDocument/2006/relationships/hyperlink" Target="http://oye.languageskills.co.uk/index.html" TargetMode="External"/><Relationship Id="rId12" Type="http://schemas.openxmlformats.org/officeDocument/2006/relationships/hyperlink" Target="https://quizlet.com/en-gb" TargetMode="External"/><Relationship Id="rId2" Type="http://schemas.openxmlformats.org/officeDocument/2006/relationships/hyperlink" Target="https://frogplay.net/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radiolingua.com/coffeebreakspanish/" TargetMode="External"/><Relationship Id="rId11" Type="http://schemas.openxmlformats.org/officeDocument/2006/relationships/hyperlink" Target="https://open.spotify.com/user/oreobubblez/playlist/32zAUaYOXlXaTnRCF6YZro?si=ZpaKCX8LQOeNG0TQezCp3Q" TargetMode="External"/><Relationship Id="rId5" Type="http://schemas.openxmlformats.org/officeDocument/2006/relationships/hyperlink" Target="https://www.museodelprado.es/en" TargetMode="External"/><Relationship Id="rId10" Type="http://schemas.openxmlformats.org/officeDocument/2006/relationships/hyperlink" Target="https://lyricstraining.com/play/alvaro-soler-jennifer-lopez/el-mismo-sol-lyrics/HnMdGuRXhn#b7w" TargetMode="External"/><Relationship Id="rId4" Type="http://schemas.openxmlformats.org/officeDocument/2006/relationships/hyperlink" Target="https://www.linguascope.com/" TargetMode="External"/><Relationship Id="rId9" Type="http://schemas.openxmlformats.org/officeDocument/2006/relationships/hyperlink" Target="https://www.marca.com/" TargetMode="Externa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languagesonline.com/" TargetMode="External"/><Relationship Id="rId3" Type="http://schemas.openxmlformats.org/officeDocument/2006/relationships/hyperlink" Target="https://www.burgerking.es/carta" TargetMode="External"/><Relationship Id="rId7" Type="http://schemas.openxmlformats.org/officeDocument/2006/relationships/hyperlink" Target="https://www.languagesonline.org.uk/Hotpotatoes/spanishindex.html#Grammar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thespanishexperiment.com/stories" TargetMode="External"/><Relationship Id="rId5" Type="http://schemas.openxmlformats.org/officeDocument/2006/relationships/hyperlink" Target="https://www.tripadvisor.es/" TargetMode="External"/><Relationship Id="rId10" Type="http://schemas.openxmlformats.org/officeDocument/2006/relationships/hyperlink" Target="https://www.youtube.com/watch?v=wfA21floEgA" TargetMode="External"/><Relationship Id="rId4" Type="http://schemas.openxmlformats.org/officeDocument/2006/relationships/hyperlink" Target="http://www.word.reference.com/" TargetMode="External"/><Relationship Id="rId9" Type="http://schemas.openxmlformats.org/officeDocument/2006/relationships/hyperlink" Target="https://uk.video.search.yahoo.com/yhs/search?fr=yhs-domaindev-st_emea&amp;hsimp=yhs-st_emea&amp;hspart=domaindev&amp;p=spanish+tongue+twisters+youtube#id=3&amp;vid=3d60f4b240f2b542353cffe3ec6adc45&amp;action=click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youtube.com/watch?v=Mf9EhWmmp9U" TargetMode="External"/><Relationship Id="rId3" Type="http://schemas.openxmlformats.org/officeDocument/2006/relationships/hyperlink" Target="https://www.netflix.com/gb/title/81062582" TargetMode="External"/><Relationship Id="rId7" Type="http://schemas.openxmlformats.org/officeDocument/2006/relationships/hyperlink" Target="https://www.youtube.com/watch?v=i8Vb3E8i_J0" TargetMode="Externa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youtube.com/watch?v=EpP3Al2GaB8" TargetMode="External"/><Relationship Id="rId5" Type="http://schemas.openxmlformats.org/officeDocument/2006/relationships/hyperlink" Target="https://www.youtube.com/watch?v=yRu0Z6dhLQ4" TargetMode="External"/><Relationship Id="rId4" Type="http://schemas.openxmlformats.org/officeDocument/2006/relationships/hyperlink" Target="https://www.netflix.com/gb/title/80990609" TargetMode="External"/><Relationship Id="rId9" Type="http://schemas.openxmlformats.org/officeDocument/2006/relationships/hyperlink" Target="https://www.youtube.com/watch?v=wq9YwfhElh8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59809" y="655093"/>
            <a:ext cx="6277970" cy="8461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6307" y="3624362"/>
            <a:ext cx="7326227" cy="131089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71193" y="5404510"/>
            <a:ext cx="6156456" cy="125559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060" y="1880909"/>
            <a:ext cx="9067873" cy="127420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03411" y="138700"/>
            <a:ext cx="6092020" cy="12729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01104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244929"/>
            <a:ext cx="9144000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000" dirty="0">
                <a:latin typeface="Arial Rounded MT Bold" panose="020F0704030504030204" pitchFamily="34" charset="0"/>
              </a:rPr>
              <a:t>If there is one that needs a school-based account that you don’t have, speak to your Spanish teacher. </a:t>
            </a:r>
          </a:p>
          <a:p>
            <a:endParaRPr lang="en-GB" sz="5000" dirty="0">
              <a:latin typeface="Arial Rounded MT Bold" panose="020F0704030504030204" pitchFamily="34" charset="0"/>
            </a:endParaRPr>
          </a:p>
          <a:p>
            <a:r>
              <a:rPr lang="en-GB" sz="5000" dirty="0">
                <a:latin typeface="Arial Rounded MT Bold" panose="020F0704030504030204" pitchFamily="34" charset="0"/>
              </a:rPr>
              <a:t>Scan the QR code or copy down the link to get to the website. </a:t>
            </a:r>
          </a:p>
        </p:txBody>
      </p:sp>
    </p:spTree>
    <p:extLst>
      <p:ext uri="{BB962C8B-B14F-4D97-AF65-F5344CB8AC3E}">
        <p14:creationId xmlns:p14="http://schemas.microsoft.com/office/powerpoint/2010/main" val="36384019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244929"/>
            <a:ext cx="9144000" cy="36317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500" dirty="0">
                <a:latin typeface="Arial Rounded MT Bold" panose="020F0704030504030204" pitchFamily="34" charset="0"/>
              </a:rPr>
              <a:t>There may be age restrictions on ones that need an account (usually 12/13) – please check with your parents if unsure.</a:t>
            </a:r>
          </a:p>
          <a:p>
            <a:endParaRPr lang="en-GB" sz="5000" dirty="0"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24180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loud Callout 2"/>
          <p:cNvSpPr/>
          <p:nvPr/>
        </p:nvSpPr>
        <p:spPr>
          <a:xfrm>
            <a:off x="391886" y="228600"/>
            <a:ext cx="7756071" cy="5208813"/>
          </a:xfrm>
          <a:prstGeom prst="cloudCallout">
            <a:avLst>
              <a:gd name="adj1" fmla="val 51036"/>
              <a:gd name="adj2" fmla="val 74871"/>
            </a:avLst>
          </a:prstGeom>
          <a:solidFill>
            <a:srgbClr val="7CAFDE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000" dirty="0">
                <a:solidFill>
                  <a:schemeClr val="tx1"/>
                </a:solidFill>
                <a:latin typeface="Arial Rounded MT Bold" panose="020F0704030504030204" pitchFamily="34" charset="0"/>
              </a:rPr>
              <a:t>I want to do some more Spanish - not just school stuff</a:t>
            </a:r>
          </a:p>
        </p:txBody>
      </p:sp>
    </p:spTree>
    <p:extLst>
      <p:ext uri="{BB962C8B-B14F-4D97-AF65-F5344CB8AC3E}">
        <p14:creationId xmlns:p14="http://schemas.microsoft.com/office/powerpoint/2010/main" val="35734691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loud Callout 2"/>
          <p:cNvSpPr/>
          <p:nvPr/>
        </p:nvSpPr>
        <p:spPr>
          <a:xfrm>
            <a:off x="391886" y="1861459"/>
            <a:ext cx="7723414" cy="4735286"/>
          </a:xfrm>
          <a:prstGeom prst="cloudCallout">
            <a:avLst>
              <a:gd name="adj1" fmla="val -47937"/>
              <a:gd name="adj2" fmla="val -77888"/>
            </a:avLst>
          </a:prstGeom>
          <a:solidFill>
            <a:srgbClr val="FF99CC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000" dirty="0">
                <a:solidFill>
                  <a:schemeClr val="tx1"/>
                </a:solidFill>
                <a:latin typeface="Arial Rounded MT Bold" panose="020F0704030504030204" pitchFamily="34" charset="0"/>
              </a:rPr>
              <a:t>I want to do more practise of what we are learning</a:t>
            </a:r>
          </a:p>
        </p:txBody>
      </p:sp>
    </p:spTree>
    <p:extLst>
      <p:ext uri="{BB962C8B-B14F-4D97-AF65-F5344CB8AC3E}">
        <p14:creationId xmlns:p14="http://schemas.microsoft.com/office/powerpoint/2010/main" val="30658541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244929" y="228600"/>
            <a:ext cx="8605157" cy="6384471"/>
          </a:xfrm>
          <a:prstGeom prst="roundRect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5" name="Picture 6" descr="Quizlet App Reviews &amp; Download - Education App Rankings!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830" y="2034523"/>
            <a:ext cx="3407146" cy="340714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" name="Straight Connector 3"/>
          <p:cNvCxnSpPr/>
          <p:nvPr/>
        </p:nvCxnSpPr>
        <p:spPr>
          <a:xfrm>
            <a:off x="4286251" y="228600"/>
            <a:ext cx="0" cy="638447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10" descr="Quizlet Raises Series C Funding from General Atlantic ...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904" t="21354" r="10366" b="23585"/>
          <a:stretch/>
        </p:blipFill>
        <p:spPr bwMode="auto">
          <a:xfrm>
            <a:off x="587830" y="689522"/>
            <a:ext cx="3437166" cy="106567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4343398" y="408214"/>
            <a:ext cx="4506688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Arial Rounded MT Bold" panose="020F0704030504030204" pitchFamily="34" charset="0"/>
              </a:rPr>
              <a:t>Listen to vocab, match up, type answers, log progress, save scores &amp; compete.</a:t>
            </a:r>
          </a:p>
          <a:p>
            <a:r>
              <a:rPr lang="en-GB" sz="2800" dirty="0">
                <a:latin typeface="Arial Rounded MT Bold" panose="020F0704030504030204" pitchFamily="34" charset="0"/>
              </a:rPr>
              <a:t>Search 1000s of sets of vocab on 1000s of topics</a:t>
            </a:r>
          </a:p>
          <a:p>
            <a:r>
              <a:rPr lang="en-GB" sz="2800" dirty="0">
                <a:latin typeface="Arial Rounded MT Bold" panose="020F0704030504030204" pitchFamily="34" charset="0"/>
              </a:rPr>
              <a:t>Free (can use without </a:t>
            </a:r>
            <a:br>
              <a:rPr lang="en-GB" sz="2800" dirty="0">
                <a:latin typeface="Arial Rounded MT Bold" panose="020F0704030504030204" pitchFamily="34" charset="0"/>
              </a:rPr>
            </a:br>
            <a:r>
              <a:rPr lang="en-GB" sz="2800" dirty="0">
                <a:latin typeface="Arial Rounded MT Bold" panose="020F0704030504030204" pitchFamily="34" charset="0"/>
              </a:rPr>
              <a:t>an account but tracking is better with one)</a:t>
            </a:r>
          </a:p>
          <a:p>
            <a:endParaRPr lang="en-GB" sz="2800" dirty="0">
              <a:latin typeface="Arial Rounded MT Bold" panose="020F0704030504030204" pitchFamily="34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95850" y="4475937"/>
            <a:ext cx="2109108" cy="2039729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7072062" y="5056103"/>
            <a:ext cx="13861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www.quizlet.com </a:t>
            </a:r>
          </a:p>
        </p:txBody>
      </p:sp>
      <p:sp>
        <p:nvSpPr>
          <p:cNvPr id="12" name="Oval 11"/>
          <p:cNvSpPr/>
          <p:nvPr/>
        </p:nvSpPr>
        <p:spPr>
          <a:xfrm>
            <a:off x="858781" y="5679761"/>
            <a:ext cx="873067" cy="672050"/>
          </a:xfrm>
          <a:prstGeom prst="ellipse">
            <a:avLst/>
          </a:prstGeom>
          <a:solidFill>
            <a:srgbClr val="FFFF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KS3</a:t>
            </a:r>
          </a:p>
        </p:txBody>
      </p:sp>
      <p:sp>
        <p:nvSpPr>
          <p:cNvPr id="13" name="Oval 12"/>
          <p:cNvSpPr/>
          <p:nvPr/>
        </p:nvSpPr>
        <p:spPr>
          <a:xfrm>
            <a:off x="1882122" y="5679761"/>
            <a:ext cx="873067" cy="672050"/>
          </a:xfrm>
          <a:prstGeom prst="ellipse">
            <a:avLst/>
          </a:prstGeom>
          <a:solidFill>
            <a:srgbClr val="FFFF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KS4</a:t>
            </a:r>
          </a:p>
        </p:txBody>
      </p:sp>
      <p:sp>
        <p:nvSpPr>
          <p:cNvPr id="14" name="Oval 13"/>
          <p:cNvSpPr/>
          <p:nvPr/>
        </p:nvSpPr>
        <p:spPr>
          <a:xfrm>
            <a:off x="2905463" y="5679761"/>
            <a:ext cx="873067" cy="672050"/>
          </a:xfrm>
          <a:prstGeom prst="ellipse">
            <a:avLst/>
          </a:prstGeom>
          <a:solidFill>
            <a:srgbClr val="FFFF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KS5</a:t>
            </a:r>
          </a:p>
        </p:txBody>
      </p:sp>
    </p:spTree>
    <p:extLst>
      <p:ext uri="{BB962C8B-B14F-4D97-AF65-F5344CB8AC3E}">
        <p14:creationId xmlns:p14="http://schemas.microsoft.com/office/powerpoint/2010/main" val="37417370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244929" y="228600"/>
            <a:ext cx="8605157" cy="6384471"/>
          </a:xfrm>
          <a:prstGeom prst="roundRect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cxnSp>
        <p:nvCxnSpPr>
          <p:cNvPr id="4" name="Straight Connector 3"/>
          <p:cNvCxnSpPr/>
          <p:nvPr/>
        </p:nvCxnSpPr>
        <p:spPr>
          <a:xfrm>
            <a:off x="4286251" y="228600"/>
            <a:ext cx="0" cy="638447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4343398" y="408214"/>
            <a:ext cx="450668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Arial Rounded MT Bold" panose="020F0704030504030204" pitchFamily="34" charset="0"/>
              </a:rPr>
              <a:t>Search 1000s of topics (or use links from school) to play fun games to practise keywords.</a:t>
            </a:r>
          </a:p>
          <a:p>
            <a:r>
              <a:rPr lang="en-GB" sz="2800" dirty="0">
                <a:latin typeface="Arial Rounded MT Bold" panose="020F0704030504030204" pitchFamily="34" charset="0"/>
              </a:rPr>
              <a:t>Compete in class contests.</a:t>
            </a:r>
          </a:p>
          <a:p>
            <a:r>
              <a:rPr lang="en-GB" sz="2800" dirty="0">
                <a:latin typeface="Arial Rounded MT Bold" panose="020F0704030504030204" pitchFamily="34" charset="0"/>
              </a:rPr>
              <a:t>Free -account needed </a:t>
            </a:r>
            <a:br>
              <a:rPr lang="en-GB" sz="2800" dirty="0">
                <a:latin typeface="Arial Rounded MT Bold" panose="020F0704030504030204" pitchFamily="34" charset="0"/>
              </a:rPr>
            </a:br>
            <a:r>
              <a:rPr lang="en-GB" sz="2800" dirty="0">
                <a:latin typeface="Arial Rounded MT Bold" panose="020F0704030504030204" pitchFamily="34" charset="0"/>
              </a:rPr>
              <a:t>to use independently. </a:t>
            </a:r>
          </a:p>
          <a:p>
            <a:endParaRPr lang="en-GB" sz="2800" dirty="0">
              <a:latin typeface="Arial Rounded MT Bold" panose="020F070403050403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072061" y="5056103"/>
            <a:ext cx="146778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www.blooket.com</a:t>
            </a:r>
          </a:p>
        </p:txBody>
      </p:sp>
      <p:sp>
        <p:nvSpPr>
          <p:cNvPr id="12" name="Oval 11"/>
          <p:cNvSpPr/>
          <p:nvPr/>
        </p:nvSpPr>
        <p:spPr>
          <a:xfrm>
            <a:off x="858781" y="5679761"/>
            <a:ext cx="873067" cy="672050"/>
          </a:xfrm>
          <a:prstGeom prst="ellipse">
            <a:avLst/>
          </a:prstGeom>
          <a:solidFill>
            <a:srgbClr val="FFFF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KS3</a:t>
            </a:r>
          </a:p>
        </p:txBody>
      </p:sp>
      <p:sp>
        <p:nvSpPr>
          <p:cNvPr id="13" name="Oval 12"/>
          <p:cNvSpPr/>
          <p:nvPr/>
        </p:nvSpPr>
        <p:spPr>
          <a:xfrm>
            <a:off x="1882122" y="5679761"/>
            <a:ext cx="873067" cy="672050"/>
          </a:xfrm>
          <a:prstGeom prst="ellipse">
            <a:avLst/>
          </a:prstGeom>
          <a:solidFill>
            <a:srgbClr val="FFFF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KS4</a:t>
            </a:r>
          </a:p>
        </p:txBody>
      </p:sp>
      <p:sp>
        <p:nvSpPr>
          <p:cNvPr id="14" name="Oval 13"/>
          <p:cNvSpPr/>
          <p:nvPr/>
        </p:nvSpPr>
        <p:spPr>
          <a:xfrm>
            <a:off x="2905463" y="5679761"/>
            <a:ext cx="873067" cy="672050"/>
          </a:xfrm>
          <a:prstGeom prst="ellipse">
            <a:avLst/>
          </a:prstGeom>
          <a:solidFill>
            <a:srgbClr val="FFFF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KS5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12877" y="4494796"/>
            <a:ext cx="2003651" cy="198968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2516" y="913650"/>
            <a:ext cx="3575956" cy="101380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3314" name="Picture 2" descr="Technology Tidbits: Thoughts of a Cyber Hero: Blooke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457" y="2090330"/>
            <a:ext cx="3094269" cy="323458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4602739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244929" y="228600"/>
            <a:ext cx="8605157" cy="6384471"/>
          </a:xfrm>
          <a:prstGeom prst="roundRect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cxnSp>
        <p:nvCxnSpPr>
          <p:cNvPr id="4" name="Straight Connector 3"/>
          <p:cNvCxnSpPr/>
          <p:nvPr/>
        </p:nvCxnSpPr>
        <p:spPr>
          <a:xfrm>
            <a:off x="4286251" y="228600"/>
            <a:ext cx="0" cy="638447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4343398" y="408214"/>
            <a:ext cx="4727126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Arial Rounded MT Bold" panose="020F0704030504030204" pitchFamily="34" charset="0"/>
              </a:rPr>
              <a:t>Loads of languages. </a:t>
            </a:r>
            <a:br>
              <a:rPr lang="en-GB" sz="2800" dirty="0">
                <a:latin typeface="Arial Rounded MT Bold" panose="020F0704030504030204" pitchFamily="34" charset="0"/>
              </a:rPr>
            </a:br>
            <a:r>
              <a:rPr lang="en-GB" sz="2800" dirty="0">
                <a:latin typeface="Arial Rounded MT Bold" panose="020F0704030504030204" pitchFamily="34" charset="0"/>
              </a:rPr>
              <a:t>It builds up structures &amp; vocab in a game-like way.</a:t>
            </a:r>
            <a:br>
              <a:rPr lang="en-GB" sz="2800" dirty="0">
                <a:latin typeface="Arial Rounded MT Bold" panose="020F0704030504030204" pitchFamily="34" charset="0"/>
              </a:rPr>
            </a:br>
            <a:r>
              <a:rPr lang="en-GB" sz="2800" dirty="0">
                <a:latin typeface="Arial Rounded MT Bold" panose="020F0704030504030204" pitchFamily="34" charset="0"/>
              </a:rPr>
              <a:t>Audio to help listening. </a:t>
            </a:r>
            <a:br>
              <a:rPr lang="en-GB" sz="2800" dirty="0">
                <a:latin typeface="Arial Rounded MT Bold" panose="020F0704030504030204" pitchFamily="34" charset="0"/>
              </a:rPr>
            </a:br>
            <a:r>
              <a:rPr lang="en-GB" sz="2800" dirty="0">
                <a:latin typeface="Arial Rounded MT Bold" panose="020F0704030504030204" pitchFamily="34" charset="0"/>
              </a:rPr>
              <a:t>Track progress, win </a:t>
            </a:r>
            <a:br>
              <a:rPr lang="en-GB" sz="2800" dirty="0">
                <a:latin typeface="Arial Rounded MT Bold" panose="020F0704030504030204" pitchFamily="34" charset="0"/>
              </a:rPr>
            </a:br>
            <a:r>
              <a:rPr lang="en-GB" sz="2800" dirty="0">
                <a:latin typeface="Arial Rounded MT Bold" panose="020F0704030504030204" pitchFamily="34" charset="0"/>
              </a:rPr>
              <a:t>points and compete with others.</a:t>
            </a:r>
          </a:p>
          <a:p>
            <a:r>
              <a:rPr lang="en-GB" sz="2800" dirty="0">
                <a:latin typeface="Arial Rounded MT Bold" panose="020F0704030504030204" pitchFamily="34" charset="0"/>
              </a:rPr>
              <a:t>Free but you have to </a:t>
            </a:r>
            <a:br>
              <a:rPr lang="en-GB" sz="2800" dirty="0">
                <a:latin typeface="Arial Rounded MT Bold" panose="020F0704030504030204" pitchFamily="34" charset="0"/>
              </a:rPr>
            </a:br>
            <a:r>
              <a:rPr lang="en-GB" sz="2800" dirty="0">
                <a:latin typeface="Arial Rounded MT Bold" panose="020F0704030504030204" pitchFamily="34" charset="0"/>
              </a:rPr>
              <a:t>make an account.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67782" y="4378532"/>
            <a:ext cx="2090424" cy="2111828"/>
          </a:xfrm>
          <a:prstGeom prst="rect">
            <a:avLst/>
          </a:prstGeom>
        </p:spPr>
      </p:pic>
      <p:pic>
        <p:nvPicPr>
          <p:cNvPr id="1026" name="Picture 2" descr="COME FUNZIONA DUOLINGO: RECENSIONE – LHI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781"/>
          <a:stretch/>
        </p:blipFill>
        <p:spPr bwMode="auto">
          <a:xfrm>
            <a:off x="616907" y="2023815"/>
            <a:ext cx="3412670" cy="346684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duolingo – Aumentada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929" t="26808" b="28332"/>
          <a:stretch/>
        </p:blipFill>
        <p:spPr bwMode="auto">
          <a:xfrm>
            <a:off x="571500" y="715603"/>
            <a:ext cx="3494313" cy="110277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7055729" y="4941803"/>
            <a:ext cx="163106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www.duolingo</a:t>
            </a:r>
            <a:br>
              <a:rPr lang="en-GB" dirty="0"/>
            </a:br>
            <a:r>
              <a:rPr lang="en-GB" dirty="0"/>
              <a:t>.com </a:t>
            </a:r>
          </a:p>
        </p:txBody>
      </p:sp>
      <p:sp>
        <p:nvSpPr>
          <p:cNvPr id="10" name="Oval 9"/>
          <p:cNvSpPr/>
          <p:nvPr/>
        </p:nvSpPr>
        <p:spPr>
          <a:xfrm>
            <a:off x="858781" y="5679761"/>
            <a:ext cx="873067" cy="672050"/>
          </a:xfrm>
          <a:prstGeom prst="ellipse">
            <a:avLst/>
          </a:prstGeom>
          <a:solidFill>
            <a:srgbClr val="FFFF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KS3</a:t>
            </a:r>
          </a:p>
        </p:txBody>
      </p:sp>
      <p:sp>
        <p:nvSpPr>
          <p:cNvPr id="11" name="Oval 10"/>
          <p:cNvSpPr/>
          <p:nvPr/>
        </p:nvSpPr>
        <p:spPr>
          <a:xfrm>
            <a:off x="1882122" y="5679761"/>
            <a:ext cx="873067" cy="672050"/>
          </a:xfrm>
          <a:prstGeom prst="ellipse">
            <a:avLst/>
          </a:prstGeom>
          <a:solidFill>
            <a:srgbClr val="FFFF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KS4</a:t>
            </a:r>
          </a:p>
        </p:txBody>
      </p:sp>
      <p:sp>
        <p:nvSpPr>
          <p:cNvPr id="13" name="Oval 12"/>
          <p:cNvSpPr/>
          <p:nvPr/>
        </p:nvSpPr>
        <p:spPr>
          <a:xfrm>
            <a:off x="2905463" y="5679761"/>
            <a:ext cx="873067" cy="672050"/>
          </a:xfrm>
          <a:prstGeom prst="ellipse">
            <a:avLst/>
          </a:prstGeom>
          <a:solidFill>
            <a:srgbClr val="FFFF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KS5</a:t>
            </a:r>
          </a:p>
        </p:txBody>
      </p:sp>
    </p:spTree>
    <p:extLst>
      <p:ext uri="{BB962C8B-B14F-4D97-AF65-F5344CB8AC3E}">
        <p14:creationId xmlns:p14="http://schemas.microsoft.com/office/powerpoint/2010/main" val="74162129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244929" y="228600"/>
            <a:ext cx="8605157" cy="6384471"/>
          </a:xfrm>
          <a:prstGeom prst="roundRect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cxnSp>
        <p:nvCxnSpPr>
          <p:cNvPr id="4" name="Straight Connector 3"/>
          <p:cNvCxnSpPr/>
          <p:nvPr/>
        </p:nvCxnSpPr>
        <p:spPr>
          <a:xfrm>
            <a:off x="4286251" y="228600"/>
            <a:ext cx="0" cy="638447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4188960" y="318407"/>
            <a:ext cx="4727126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Arial Rounded MT Bold" panose="020F0704030504030204" pitchFamily="34" charset="0"/>
              </a:rPr>
              <a:t>Topic based practice </a:t>
            </a:r>
            <a:br>
              <a:rPr lang="en-GB" sz="2800" dirty="0">
                <a:latin typeface="Arial Rounded MT Bold" panose="020F0704030504030204" pitchFamily="34" charset="0"/>
              </a:rPr>
            </a:br>
            <a:r>
              <a:rPr lang="en-GB" sz="2800" dirty="0">
                <a:latin typeface="Arial Rounded MT Bold" panose="020F0704030504030204" pitchFamily="34" charset="0"/>
              </a:rPr>
              <a:t>with several languages</a:t>
            </a:r>
          </a:p>
          <a:p>
            <a:r>
              <a:rPr lang="en-GB" sz="2800" dirty="0">
                <a:latin typeface="Arial Rounded MT Bold" panose="020F0704030504030204" pitchFamily="34" charset="0"/>
              </a:rPr>
              <a:t>Search e.g. ‘Spanish KS3’  ‘Spanish </a:t>
            </a:r>
            <a:r>
              <a:rPr lang="en-GB" sz="2800" dirty="0" err="1">
                <a:latin typeface="Arial Rounded MT Bold" panose="020F0704030504030204" pitchFamily="34" charset="0"/>
              </a:rPr>
              <a:t>Eduqas</a:t>
            </a:r>
            <a:r>
              <a:rPr lang="en-GB" sz="2800" dirty="0">
                <a:latin typeface="Arial Rounded MT Bold" panose="020F0704030504030204" pitchFamily="34" charset="0"/>
              </a:rPr>
              <a:t> GCSE’</a:t>
            </a:r>
          </a:p>
          <a:p>
            <a:r>
              <a:rPr lang="en-GB" sz="2800" dirty="0">
                <a:latin typeface="Arial Rounded MT Bold" panose="020F0704030504030204" pitchFamily="34" charset="0"/>
              </a:rPr>
              <a:t>Pick topics you’ve been doing to broaden vocab or choose new ones.</a:t>
            </a:r>
          </a:p>
          <a:p>
            <a:r>
              <a:rPr lang="en-GB" sz="2800" dirty="0">
                <a:latin typeface="Arial Rounded MT Bold" panose="020F0704030504030204" pitchFamily="34" charset="0"/>
              </a:rPr>
              <a:t>Free but need an account so it can track progress. 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055729" y="4941803"/>
            <a:ext cx="163106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www.seneca</a:t>
            </a:r>
            <a:br>
              <a:rPr lang="en-GB" dirty="0"/>
            </a:br>
            <a:r>
              <a:rPr lang="en-GB" dirty="0"/>
              <a:t>learning.com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93685" y="4378532"/>
            <a:ext cx="2133471" cy="2155618"/>
          </a:xfrm>
          <a:prstGeom prst="rect">
            <a:avLst/>
          </a:prstGeom>
        </p:spPr>
      </p:pic>
      <p:pic>
        <p:nvPicPr>
          <p:cNvPr id="5124" name="Picture 4" descr="Seneca Learning - YouTube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597" y="1974829"/>
            <a:ext cx="3466840" cy="346684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File:Seneca Learning logo.svg - Wikimedia Commons"/>
          <p:cNvPicPr>
            <a:picLocks noChangeAspect="1" noChangeArrowheads="1"/>
          </p:cNvPicPr>
          <p:nvPr/>
        </p:nvPicPr>
        <p:blipFill rotWithShape="1">
          <a:blip r:embed="rId4" cstate="print">
            <a:duotone>
              <a:prstClr val="black"/>
              <a:srgbClr val="4795E7">
                <a:tint val="45000"/>
                <a:satMod val="40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6287" r="-3510"/>
          <a:stretch/>
        </p:blipFill>
        <p:spPr bwMode="auto">
          <a:xfrm>
            <a:off x="661159" y="660570"/>
            <a:ext cx="3233057" cy="1036848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3" name="Oval 12"/>
          <p:cNvSpPr/>
          <p:nvPr/>
        </p:nvSpPr>
        <p:spPr>
          <a:xfrm>
            <a:off x="858781" y="5679761"/>
            <a:ext cx="873067" cy="672050"/>
          </a:xfrm>
          <a:prstGeom prst="ellipse">
            <a:avLst/>
          </a:prstGeom>
          <a:solidFill>
            <a:srgbClr val="FFFF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KS3</a:t>
            </a:r>
          </a:p>
        </p:txBody>
      </p:sp>
      <p:sp>
        <p:nvSpPr>
          <p:cNvPr id="14" name="Oval 13"/>
          <p:cNvSpPr/>
          <p:nvPr/>
        </p:nvSpPr>
        <p:spPr>
          <a:xfrm>
            <a:off x="1882122" y="5679761"/>
            <a:ext cx="873067" cy="672050"/>
          </a:xfrm>
          <a:prstGeom prst="ellipse">
            <a:avLst/>
          </a:prstGeom>
          <a:solidFill>
            <a:srgbClr val="FFFF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KS4</a:t>
            </a:r>
          </a:p>
        </p:txBody>
      </p:sp>
      <p:sp>
        <p:nvSpPr>
          <p:cNvPr id="15" name="Oval 14"/>
          <p:cNvSpPr/>
          <p:nvPr/>
        </p:nvSpPr>
        <p:spPr>
          <a:xfrm>
            <a:off x="2905463" y="5679761"/>
            <a:ext cx="873067" cy="672050"/>
          </a:xfrm>
          <a:prstGeom prst="ellipse">
            <a:avLst/>
          </a:prstGeom>
          <a:solidFill>
            <a:srgbClr val="FFFF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KS5</a:t>
            </a:r>
          </a:p>
        </p:txBody>
      </p:sp>
    </p:spTree>
    <p:extLst>
      <p:ext uri="{BB962C8B-B14F-4D97-AF65-F5344CB8AC3E}">
        <p14:creationId xmlns:p14="http://schemas.microsoft.com/office/powerpoint/2010/main" val="329294473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244929" y="228600"/>
            <a:ext cx="8605157" cy="6384471"/>
          </a:xfrm>
          <a:prstGeom prst="roundRect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cxnSp>
        <p:nvCxnSpPr>
          <p:cNvPr id="4" name="Straight Connector 3"/>
          <p:cNvCxnSpPr/>
          <p:nvPr/>
        </p:nvCxnSpPr>
        <p:spPr>
          <a:xfrm>
            <a:off x="4286251" y="228600"/>
            <a:ext cx="0" cy="638447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4343398" y="408214"/>
            <a:ext cx="4727126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Arial Rounded MT Bold" panose="020F0704030504030204" pitchFamily="34" charset="0"/>
              </a:rPr>
              <a:t>You can use independently. </a:t>
            </a:r>
          </a:p>
          <a:p>
            <a:r>
              <a:rPr lang="en-GB" sz="2800" dirty="0">
                <a:latin typeface="Arial Rounded MT Bold" panose="020F0704030504030204" pitchFamily="34" charset="0"/>
              </a:rPr>
              <a:t>Several languages.</a:t>
            </a:r>
          </a:p>
          <a:p>
            <a:r>
              <a:rPr lang="en-GB" sz="2800" dirty="0">
                <a:latin typeface="Arial Rounded MT Bold" panose="020F0704030504030204" pitchFamily="34" charset="0"/>
              </a:rPr>
              <a:t>Useful things include: </a:t>
            </a:r>
          </a:p>
          <a:p>
            <a:r>
              <a:rPr lang="en-GB" sz="2800" dirty="0">
                <a:latin typeface="Arial Rounded MT Bold" panose="020F0704030504030204" pitchFamily="34" charset="0"/>
              </a:rPr>
              <a:t>Verb trainer – tenses etc.</a:t>
            </a:r>
          </a:p>
          <a:p>
            <a:r>
              <a:rPr lang="en-GB" sz="2800" dirty="0">
                <a:latin typeface="Arial Rounded MT Bold" panose="020F0704030504030204" pitchFamily="34" charset="0"/>
              </a:rPr>
              <a:t>Vocab / Boxing – words</a:t>
            </a:r>
          </a:p>
          <a:p>
            <a:r>
              <a:rPr lang="en-GB" sz="2800" dirty="0">
                <a:latin typeface="Arial Rounded MT Bold" panose="020F0704030504030204" pitchFamily="34" charset="0"/>
              </a:rPr>
              <a:t>Workouts / Rock climbing </a:t>
            </a:r>
            <a:br>
              <a:rPr lang="en-GB" sz="2800" dirty="0">
                <a:latin typeface="Arial Rounded MT Bold" panose="020F0704030504030204" pitchFamily="34" charset="0"/>
              </a:rPr>
            </a:br>
            <a:r>
              <a:rPr lang="en-GB" sz="2800" dirty="0">
                <a:latin typeface="Arial Rounded MT Bold" panose="020F0704030504030204" pitchFamily="34" charset="0"/>
              </a:rPr>
              <a:t>- sentence practice </a:t>
            </a:r>
          </a:p>
          <a:p>
            <a:r>
              <a:rPr lang="en-GB" sz="2800" dirty="0">
                <a:latin typeface="Arial Rounded MT Bold" panose="020F0704030504030204" pitchFamily="34" charset="0"/>
              </a:rPr>
              <a:t>Accounts from teachers.</a:t>
            </a:r>
          </a:p>
          <a:p>
            <a:endParaRPr lang="en-GB" sz="2800" dirty="0">
              <a:latin typeface="Arial Rounded MT Bold" panose="020F070403050403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055729" y="4941803"/>
            <a:ext cx="163106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https://uk.language-gym.com</a:t>
            </a:r>
          </a:p>
        </p:txBody>
      </p:sp>
      <p:sp>
        <p:nvSpPr>
          <p:cNvPr id="10" name="Oval 9"/>
          <p:cNvSpPr/>
          <p:nvPr/>
        </p:nvSpPr>
        <p:spPr>
          <a:xfrm>
            <a:off x="858781" y="5679761"/>
            <a:ext cx="873067" cy="672050"/>
          </a:xfrm>
          <a:prstGeom prst="ellipse">
            <a:avLst/>
          </a:prstGeom>
          <a:solidFill>
            <a:srgbClr val="FFFF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KS3</a:t>
            </a:r>
          </a:p>
        </p:txBody>
      </p:sp>
      <p:sp>
        <p:nvSpPr>
          <p:cNvPr id="11" name="Oval 10"/>
          <p:cNvSpPr/>
          <p:nvPr/>
        </p:nvSpPr>
        <p:spPr>
          <a:xfrm>
            <a:off x="1882122" y="5679761"/>
            <a:ext cx="873067" cy="672050"/>
          </a:xfrm>
          <a:prstGeom prst="ellipse">
            <a:avLst/>
          </a:prstGeom>
          <a:solidFill>
            <a:srgbClr val="FFFF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KS4</a:t>
            </a:r>
          </a:p>
        </p:txBody>
      </p:sp>
      <p:sp>
        <p:nvSpPr>
          <p:cNvPr id="13" name="Oval 12"/>
          <p:cNvSpPr/>
          <p:nvPr/>
        </p:nvSpPr>
        <p:spPr>
          <a:xfrm>
            <a:off x="2905463" y="5679761"/>
            <a:ext cx="873067" cy="672050"/>
          </a:xfrm>
          <a:prstGeom prst="ellipse">
            <a:avLst/>
          </a:prstGeom>
          <a:solidFill>
            <a:srgbClr val="FFFF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KS5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17036" y="4378532"/>
            <a:ext cx="2138693" cy="2146093"/>
          </a:xfrm>
          <a:prstGeom prst="rect">
            <a:avLst/>
          </a:prstGeom>
        </p:spPr>
      </p:pic>
      <p:pic>
        <p:nvPicPr>
          <p:cNvPr id="6146" name="Picture 2" descr="A look at The Language Gym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8757"/>
          <a:stretch/>
        </p:blipFill>
        <p:spPr bwMode="auto">
          <a:xfrm>
            <a:off x="839254" y="2269670"/>
            <a:ext cx="3016140" cy="3318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A look at The Language Gym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602" r="-2357"/>
          <a:stretch/>
        </p:blipFill>
        <p:spPr bwMode="auto">
          <a:xfrm>
            <a:off x="365315" y="587398"/>
            <a:ext cx="3888277" cy="188905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2974016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244929" y="228600"/>
            <a:ext cx="8605157" cy="6384471"/>
          </a:xfrm>
          <a:prstGeom prst="roundRect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cxnSp>
        <p:nvCxnSpPr>
          <p:cNvPr id="4" name="Straight Connector 3"/>
          <p:cNvCxnSpPr/>
          <p:nvPr/>
        </p:nvCxnSpPr>
        <p:spPr>
          <a:xfrm>
            <a:off x="4286251" y="228600"/>
            <a:ext cx="0" cy="638447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4343398" y="408214"/>
            <a:ext cx="4727126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Arial Rounded MT Bold" panose="020F0704030504030204" pitchFamily="34" charset="0"/>
              </a:rPr>
              <a:t>Use independently to revise or pre-learn topic vocab, for skills practice (listening / reading / writing) and exam practice.</a:t>
            </a:r>
          </a:p>
          <a:p>
            <a:r>
              <a:rPr lang="en-GB" sz="2800" dirty="0">
                <a:latin typeface="Arial Rounded MT Bold" panose="020F0704030504030204" pitchFamily="34" charset="0"/>
              </a:rPr>
              <a:t>Audio to help with your listening skills.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055729" y="4941803"/>
            <a:ext cx="163106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www.gcsepod</a:t>
            </a:r>
            <a:br>
              <a:rPr lang="en-GB" dirty="0"/>
            </a:br>
            <a:r>
              <a:rPr lang="en-GB" dirty="0"/>
              <a:t>.com</a:t>
            </a:r>
          </a:p>
        </p:txBody>
      </p:sp>
      <p:sp>
        <p:nvSpPr>
          <p:cNvPr id="11" name="Oval 10"/>
          <p:cNvSpPr/>
          <p:nvPr/>
        </p:nvSpPr>
        <p:spPr>
          <a:xfrm>
            <a:off x="1882122" y="5679761"/>
            <a:ext cx="873067" cy="672050"/>
          </a:xfrm>
          <a:prstGeom prst="ellipse">
            <a:avLst/>
          </a:prstGeom>
          <a:solidFill>
            <a:srgbClr val="FFFF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KS4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12538" y="4362204"/>
            <a:ext cx="2176102" cy="2206644"/>
          </a:xfrm>
          <a:prstGeom prst="rect">
            <a:avLst/>
          </a:prstGeom>
        </p:spPr>
      </p:pic>
      <p:pic>
        <p:nvPicPr>
          <p:cNvPr id="7170" name="Picture 2" descr="GCSEPod – The Print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005" y="2172645"/>
            <a:ext cx="3275183" cy="327518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GCSEPod - Cliff Park Ormiston Academy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909" b="11150"/>
          <a:stretch/>
        </p:blipFill>
        <p:spPr bwMode="auto">
          <a:xfrm>
            <a:off x="657223" y="738774"/>
            <a:ext cx="3408589" cy="122160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8129574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244929" y="228600"/>
            <a:ext cx="8605157" cy="6384471"/>
          </a:xfrm>
          <a:prstGeom prst="roundRect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cxnSp>
        <p:nvCxnSpPr>
          <p:cNvPr id="4" name="Straight Connector 3"/>
          <p:cNvCxnSpPr/>
          <p:nvPr/>
        </p:nvCxnSpPr>
        <p:spPr>
          <a:xfrm>
            <a:off x="4286251" y="228600"/>
            <a:ext cx="0" cy="638447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4343398" y="408214"/>
            <a:ext cx="4727126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Arial Rounded MT Bold" panose="020F0704030504030204" pitchFamily="34" charset="0"/>
              </a:rPr>
              <a:t>Worried about your pronunciation? </a:t>
            </a:r>
            <a:br>
              <a:rPr lang="en-GB" sz="2800" dirty="0">
                <a:latin typeface="Arial Rounded MT Bold" panose="020F0704030504030204" pitchFamily="34" charset="0"/>
              </a:rPr>
            </a:br>
            <a:r>
              <a:rPr lang="en-GB" sz="2800" dirty="0">
                <a:latin typeface="Arial Rounded MT Bold" panose="020F0704030504030204" pitchFamily="34" charset="0"/>
              </a:rPr>
              <a:t>Paste in text in Spanish (or other language), select that language and then click ‘say it’ to hear the correct pronunciation.</a:t>
            </a:r>
          </a:p>
          <a:p>
            <a:r>
              <a:rPr lang="en-GB" sz="2800" dirty="0">
                <a:latin typeface="Arial Rounded MT Bold" panose="020F0704030504030204" pitchFamily="34" charset="0"/>
              </a:rPr>
              <a:t>(spell everything right!) </a:t>
            </a:r>
          </a:p>
          <a:p>
            <a:r>
              <a:rPr lang="en-GB" sz="2800" dirty="0">
                <a:latin typeface="Arial Rounded MT Bold" panose="020F0704030504030204" pitchFamily="34" charset="0"/>
              </a:rPr>
              <a:t>Don’t need an account.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055729" y="4941803"/>
            <a:ext cx="163106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https://text-to-speech.imtranslator.net</a:t>
            </a:r>
          </a:p>
        </p:txBody>
      </p:sp>
      <p:sp>
        <p:nvSpPr>
          <p:cNvPr id="10" name="Oval 9"/>
          <p:cNvSpPr/>
          <p:nvPr/>
        </p:nvSpPr>
        <p:spPr>
          <a:xfrm>
            <a:off x="858781" y="5679761"/>
            <a:ext cx="873067" cy="672050"/>
          </a:xfrm>
          <a:prstGeom prst="ellipse">
            <a:avLst/>
          </a:prstGeom>
          <a:solidFill>
            <a:srgbClr val="FFFF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KS3</a:t>
            </a:r>
          </a:p>
        </p:txBody>
      </p:sp>
      <p:sp>
        <p:nvSpPr>
          <p:cNvPr id="11" name="Oval 10"/>
          <p:cNvSpPr/>
          <p:nvPr/>
        </p:nvSpPr>
        <p:spPr>
          <a:xfrm>
            <a:off x="1882122" y="5679761"/>
            <a:ext cx="873067" cy="672050"/>
          </a:xfrm>
          <a:prstGeom prst="ellipse">
            <a:avLst/>
          </a:prstGeom>
          <a:solidFill>
            <a:srgbClr val="FFFF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KS4</a:t>
            </a:r>
          </a:p>
        </p:txBody>
      </p:sp>
      <p:sp>
        <p:nvSpPr>
          <p:cNvPr id="13" name="Oval 12"/>
          <p:cNvSpPr/>
          <p:nvPr/>
        </p:nvSpPr>
        <p:spPr>
          <a:xfrm>
            <a:off x="2905463" y="5679761"/>
            <a:ext cx="873067" cy="672050"/>
          </a:xfrm>
          <a:prstGeom prst="ellipse">
            <a:avLst/>
          </a:prstGeom>
          <a:solidFill>
            <a:srgbClr val="FFFF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KS5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10317" y="4330762"/>
            <a:ext cx="2145412" cy="2145412"/>
          </a:xfrm>
          <a:prstGeom prst="rect">
            <a:avLst/>
          </a:prstGeom>
        </p:spPr>
      </p:pic>
      <p:pic>
        <p:nvPicPr>
          <p:cNvPr id="8194" name="Picture 2" descr="ImTranslator.net : Translate your mind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066" y="963386"/>
            <a:ext cx="882345" cy="82632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Translator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7124" r="6047" b="-37337"/>
          <a:stretch/>
        </p:blipFill>
        <p:spPr bwMode="auto">
          <a:xfrm>
            <a:off x="1347626" y="1236049"/>
            <a:ext cx="2775336" cy="73158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ImTranslator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59" r="-8015"/>
          <a:stretch/>
        </p:blipFill>
        <p:spPr bwMode="auto">
          <a:xfrm>
            <a:off x="688087" y="2080246"/>
            <a:ext cx="3326949" cy="324366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1290990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244929" y="228600"/>
            <a:ext cx="8605157" cy="6384471"/>
          </a:xfrm>
          <a:prstGeom prst="roundRect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cxnSp>
        <p:nvCxnSpPr>
          <p:cNvPr id="4" name="Straight Connector 3"/>
          <p:cNvCxnSpPr/>
          <p:nvPr/>
        </p:nvCxnSpPr>
        <p:spPr>
          <a:xfrm>
            <a:off x="4286251" y="228600"/>
            <a:ext cx="0" cy="638447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4343398" y="375556"/>
            <a:ext cx="4727126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Arial Rounded MT Bold" panose="020F0704030504030204" pitchFamily="34" charset="0"/>
              </a:rPr>
              <a:t>Very reliable online dictionary – gives you examples in sentences.</a:t>
            </a:r>
          </a:p>
          <a:p>
            <a:r>
              <a:rPr lang="en-GB" sz="2800" dirty="0">
                <a:latin typeface="Arial Rounded MT Bold" panose="020F0704030504030204" pitchFamily="34" charset="0"/>
              </a:rPr>
              <a:t>You can ask it to ‘speak’ </a:t>
            </a:r>
            <a:br>
              <a:rPr lang="en-GB" sz="2800" dirty="0">
                <a:latin typeface="Arial Rounded MT Bold" panose="020F0704030504030204" pitchFamily="34" charset="0"/>
              </a:rPr>
            </a:br>
            <a:r>
              <a:rPr lang="en-GB" sz="2800" dirty="0">
                <a:latin typeface="Arial Rounded MT Bold" panose="020F0704030504030204" pitchFamily="34" charset="0"/>
              </a:rPr>
              <a:t>it to check pronunciation.</a:t>
            </a:r>
          </a:p>
          <a:p>
            <a:r>
              <a:rPr lang="en-GB" sz="2800" dirty="0">
                <a:latin typeface="Arial Rounded MT Bold" panose="020F0704030504030204" pitchFamily="34" charset="0"/>
              </a:rPr>
              <a:t>Has a useful </a:t>
            </a:r>
            <a:r>
              <a:rPr lang="en-GB" sz="2800" i="1" dirty="0">
                <a:latin typeface="Arial Rounded MT Bold" panose="020F0704030504030204" pitchFamily="34" charset="0"/>
              </a:rPr>
              <a:t>conjugation</a:t>
            </a:r>
            <a:r>
              <a:rPr lang="en-GB" sz="2800" dirty="0">
                <a:latin typeface="Arial Rounded MT Bold" panose="020F0704030504030204" pitchFamily="34" charset="0"/>
              </a:rPr>
              <a:t> tab to check verb forms.</a:t>
            </a:r>
          </a:p>
          <a:p>
            <a:r>
              <a:rPr lang="en-GB" sz="2800" dirty="0">
                <a:latin typeface="Arial Rounded MT Bold" panose="020F0704030504030204" pitchFamily="34" charset="0"/>
              </a:rPr>
              <a:t>Can get an app for it too.</a:t>
            </a:r>
          </a:p>
          <a:p>
            <a:r>
              <a:rPr lang="en-GB" sz="2800" dirty="0">
                <a:latin typeface="Arial Rounded MT Bold" panose="020F0704030504030204" pitchFamily="34" charset="0"/>
              </a:rPr>
              <a:t>Don’t need an account.</a:t>
            </a:r>
            <a:br>
              <a:rPr lang="en-GB" sz="2800" dirty="0">
                <a:latin typeface="Arial Rounded MT Bold" panose="020F0704030504030204" pitchFamily="34" charset="0"/>
              </a:rPr>
            </a:br>
            <a:endParaRPr lang="en-GB" sz="2800" dirty="0">
              <a:latin typeface="Arial Rounded MT Bold" panose="020F070403050403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957756" y="4696868"/>
            <a:ext cx="194463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https://dictionary</a:t>
            </a:r>
            <a:br>
              <a:rPr lang="en-GB" dirty="0"/>
            </a:br>
            <a:r>
              <a:rPr lang="en-GB" dirty="0"/>
              <a:t>.reverso.net</a:t>
            </a:r>
            <a:br>
              <a:rPr lang="en-GB" dirty="0"/>
            </a:br>
            <a:r>
              <a:rPr lang="en-GB" dirty="0"/>
              <a:t>/english-french/ </a:t>
            </a:r>
            <a:br>
              <a:rPr lang="en-GB" dirty="0"/>
            </a:br>
            <a:r>
              <a:rPr lang="en-GB" dirty="0"/>
              <a:t>(&amp; other </a:t>
            </a:r>
            <a:r>
              <a:rPr lang="en-GB" dirty="0" err="1"/>
              <a:t>langs</a:t>
            </a:r>
            <a:r>
              <a:rPr lang="en-GB" dirty="0"/>
              <a:t>)</a:t>
            </a:r>
          </a:p>
        </p:txBody>
      </p:sp>
      <p:sp>
        <p:nvSpPr>
          <p:cNvPr id="10" name="Oval 9"/>
          <p:cNvSpPr/>
          <p:nvPr/>
        </p:nvSpPr>
        <p:spPr>
          <a:xfrm>
            <a:off x="858781" y="5679761"/>
            <a:ext cx="873067" cy="672050"/>
          </a:xfrm>
          <a:prstGeom prst="ellipse">
            <a:avLst/>
          </a:prstGeom>
          <a:solidFill>
            <a:srgbClr val="FFFF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KS3</a:t>
            </a:r>
          </a:p>
        </p:txBody>
      </p:sp>
      <p:sp>
        <p:nvSpPr>
          <p:cNvPr id="11" name="Oval 10"/>
          <p:cNvSpPr/>
          <p:nvPr/>
        </p:nvSpPr>
        <p:spPr>
          <a:xfrm>
            <a:off x="1882122" y="5679761"/>
            <a:ext cx="873067" cy="672050"/>
          </a:xfrm>
          <a:prstGeom prst="ellipse">
            <a:avLst/>
          </a:prstGeom>
          <a:solidFill>
            <a:srgbClr val="FFFF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KS4</a:t>
            </a:r>
          </a:p>
        </p:txBody>
      </p:sp>
      <p:sp>
        <p:nvSpPr>
          <p:cNvPr id="13" name="Oval 12"/>
          <p:cNvSpPr/>
          <p:nvPr/>
        </p:nvSpPr>
        <p:spPr>
          <a:xfrm>
            <a:off x="2905463" y="5679761"/>
            <a:ext cx="873067" cy="672050"/>
          </a:xfrm>
          <a:prstGeom prst="ellipse">
            <a:avLst/>
          </a:prstGeom>
          <a:solidFill>
            <a:srgbClr val="FFFF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KS5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56813" y="4433778"/>
            <a:ext cx="2100943" cy="2113754"/>
          </a:xfrm>
          <a:prstGeom prst="rect">
            <a:avLst/>
          </a:prstGeom>
        </p:spPr>
      </p:pic>
      <p:pic>
        <p:nvPicPr>
          <p:cNvPr id="9218" name="Picture 2" descr="Reverso Translation Dictionary Apk Mod Free Download ...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1947879"/>
            <a:ext cx="3274962" cy="334915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5"/>
          <a:srcRect l="19031" t="17681" r="4843" b="15497"/>
          <a:stretch/>
        </p:blipFill>
        <p:spPr>
          <a:xfrm>
            <a:off x="375556" y="971193"/>
            <a:ext cx="3829051" cy="83171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12122823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244929" y="228600"/>
            <a:ext cx="8605157" cy="6384471"/>
          </a:xfrm>
          <a:prstGeom prst="roundRect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cxnSp>
        <p:nvCxnSpPr>
          <p:cNvPr id="4" name="Straight Connector 3"/>
          <p:cNvCxnSpPr/>
          <p:nvPr/>
        </p:nvCxnSpPr>
        <p:spPr>
          <a:xfrm>
            <a:off x="4286251" y="228600"/>
            <a:ext cx="0" cy="638447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4343398" y="375556"/>
            <a:ext cx="4727126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Arial Rounded MT Bold" panose="020F0704030504030204" pitchFamily="34" charset="0"/>
              </a:rPr>
              <a:t>Find songs you like in Spanish or another language.</a:t>
            </a:r>
          </a:p>
          <a:p>
            <a:r>
              <a:rPr lang="en-GB" sz="2800" dirty="0">
                <a:latin typeface="Arial Rounded MT Bold" panose="020F0704030504030204" pitchFamily="34" charset="0"/>
              </a:rPr>
              <a:t>Look up the lyrics online and then do gap fill </a:t>
            </a:r>
            <a:br>
              <a:rPr lang="en-GB" sz="2800" dirty="0">
                <a:latin typeface="Arial Rounded MT Bold" panose="020F0704030504030204" pitchFamily="34" charset="0"/>
              </a:rPr>
            </a:br>
            <a:r>
              <a:rPr lang="en-GB" sz="2800" dirty="0">
                <a:latin typeface="Arial Rounded MT Bold" panose="020F0704030504030204" pitchFamily="34" charset="0"/>
              </a:rPr>
              <a:t>games to help you learn the words. Also an app.</a:t>
            </a:r>
          </a:p>
          <a:p>
            <a:r>
              <a:rPr lang="en-GB" sz="2800" dirty="0">
                <a:latin typeface="Arial Rounded MT Bold" panose="020F0704030504030204" pitchFamily="34" charset="0"/>
              </a:rPr>
              <a:t>Free – don’t need an account but it’s useful.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957756" y="4696868"/>
            <a:ext cx="194463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www.lyricstraining.com</a:t>
            </a:r>
          </a:p>
        </p:txBody>
      </p:sp>
      <p:sp>
        <p:nvSpPr>
          <p:cNvPr id="10" name="Oval 9"/>
          <p:cNvSpPr/>
          <p:nvPr/>
        </p:nvSpPr>
        <p:spPr>
          <a:xfrm>
            <a:off x="858781" y="5679761"/>
            <a:ext cx="873067" cy="672050"/>
          </a:xfrm>
          <a:prstGeom prst="ellipse">
            <a:avLst/>
          </a:prstGeom>
          <a:solidFill>
            <a:srgbClr val="FFFF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KS3</a:t>
            </a:r>
          </a:p>
        </p:txBody>
      </p:sp>
      <p:sp>
        <p:nvSpPr>
          <p:cNvPr id="11" name="Oval 10"/>
          <p:cNvSpPr/>
          <p:nvPr/>
        </p:nvSpPr>
        <p:spPr>
          <a:xfrm>
            <a:off x="1882122" y="5679761"/>
            <a:ext cx="873067" cy="672050"/>
          </a:xfrm>
          <a:prstGeom prst="ellipse">
            <a:avLst/>
          </a:prstGeom>
          <a:solidFill>
            <a:srgbClr val="FFFF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KS4</a:t>
            </a:r>
          </a:p>
        </p:txBody>
      </p:sp>
      <p:sp>
        <p:nvSpPr>
          <p:cNvPr id="13" name="Oval 12"/>
          <p:cNvSpPr/>
          <p:nvPr/>
        </p:nvSpPr>
        <p:spPr>
          <a:xfrm>
            <a:off x="2905463" y="5679761"/>
            <a:ext cx="873067" cy="672050"/>
          </a:xfrm>
          <a:prstGeom prst="ellipse">
            <a:avLst/>
          </a:prstGeom>
          <a:solidFill>
            <a:srgbClr val="FFFF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KS5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17855" y="4417449"/>
            <a:ext cx="2121793" cy="2099691"/>
          </a:xfrm>
          <a:prstGeom prst="rect">
            <a:avLst/>
          </a:prstGeom>
        </p:spPr>
      </p:pic>
      <p:pic>
        <p:nvPicPr>
          <p:cNvPr id="11266" name="Picture 2" descr="Lyricstrainin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992" t="25716" r="41542" b="58391"/>
          <a:stretch/>
        </p:blipFill>
        <p:spPr bwMode="auto">
          <a:xfrm>
            <a:off x="444676" y="956416"/>
            <a:ext cx="3747958" cy="88174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8" name="Picture 4" descr="🥇Die 24 besten Englisch Lernen Apps (2021): Was lohnt sich?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877" t="4607" r="4445" b="54219"/>
          <a:stretch/>
        </p:blipFill>
        <p:spPr bwMode="auto">
          <a:xfrm>
            <a:off x="581318" y="1977915"/>
            <a:ext cx="3442648" cy="336528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2875196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244929" y="228600"/>
            <a:ext cx="8605157" cy="6384471"/>
          </a:xfrm>
          <a:prstGeom prst="roundRect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cxnSp>
        <p:nvCxnSpPr>
          <p:cNvPr id="4" name="Straight Connector 3"/>
          <p:cNvCxnSpPr/>
          <p:nvPr/>
        </p:nvCxnSpPr>
        <p:spPr>
          <a:xfrm>
            <a:off x="4286251" y="228600"/>
            <a:ext cx="0" cy="638447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4343398" y="375556"/>
            <a:ext cx="4727126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Arial Rounded MT Bold" panose="020F0704030504030204" pitchFamily="34" charset="0"/>
              </a:rPr>
              <a:t>If you need to memorise something, copy and paste paragraphs and it will delete some words </a:t>
            </a:r>
            <a:br>
              <a:rPr lang="en-GB" sz="2800" dirty="0">
                <a:latin typeface="Arial Rounded MT Bold" panose="020F0704030504030204" pitchFamily="34" charset="0"/>
              </a:rPr>
            </a:br>
            <a:r>
              <a:rPr lang="en-GB" sz="2800" dirty="0">
                <a:latin typeface="Arial Rounded MT Bold" panose="020F0704030504030204" pitchFamily="34" charset="0"/>
              </a:rPr>
              <a:t>or give you just the first</a:t>
            </a:r>
            <a:br>
              <a:rPr lang="en-GB" sz="2800" dirty="0">
                <a:latin typeface="Arial Rounded MT Bold" panose="020F0704030504030204" pitchFamily="34" charset="0"/>
              </a:rPr>
            </a:br>
            <a:r>
              <a:rPr lang="en-GB" sz="2800" dirty="0">
                <a:latin typeface="Arial Rounded MT Bold" panose="020F0704030504030204" pitchFamily="34" charset="0"/>
              </a:rPr>
              <a:t>letters to help you practise it with less and less support.</a:t>
            </a:r>
          </a:p>
          <a:p>
            <a:r>
              <a:rPr lang="en-GB" sz="2800" dirty="0">
                <a:latin typeface="Arial Rounded MT Bold" panose="020F0704030504030204" pitchFamily="34" charset="0"/>
              </a:rPr>
              <a:t>Don’t need an account.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957756" y="4696868"/>
            <a:ext cx="194463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www.memorize</a:t>
            </a:r>
            <a:br>
              <a:rPr lang="en-GB" dirty="0"/>
            </a:br>
            <a:r>
              <a:rPr lang="en-GB" dirty="0"/>
              <a:t>now.com</a:t>
            </a:r>
          </a:p>
        </p:txBody>
      </p:sp>
      <p:sp>
        <p:nvSpPr>
          <p:cNvPr id="10" name="Oval 9"/>
          <p:cNvSpPr/>
          <p:nvPr/>
        </p:nvSpPr>
        <p:spPr>
          <a:xfrm>
            <a:off x="858781" y="5679761"/>
            <a:ext cx="873067" cy="672050"/>
          </a:xfrm>
          <a:prstGeom prst="ellipse">
            <a:avLst/>
          </a:prstGeom>
          <a:solidFill>
            <a:srgbClr val="FFFF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KS3</a:t>
            </a:r>
          </a:p>
        </p:txBody>
      </p:sp>
      <p:sp>
        <p:nvSpPr>
          <p:cNvPr id="11" name="Oval 10"/>
          <p:cNvSpPr/>
          <p:nvPr/>
        </p:nvSpPr>
        <p:spPr>
          <a:xfrm>
            <a:off x="1882122" y="5679761"/>
            <a:ext cx="873067" cy="672050"/>
          </a:xfrm>
          <a:prstGeom prst="ellipse">
            <a:avLst/>
          </a:prstGeom>
          <a:solidFill>
            <a:srgbClr val="FFFF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KS4</a:t>
            </a:r>
          </a:p>
        </p:txBody>
      </p:sp>
      <p:sp>
        <p:nvSpPr>
          <p:cNvPr id="13" name="Oval 12"/>
          <p:cNvSpPr/>
          <p:nvPr/>
        </p:nvSpPr>
        <p:spPr>
          <a:xfrm>
            <a:off x="2905463" y="5679761"/>
            <a:ext cx="873067" cy="672050"/>
          </a:xfrm>
          <a:prstGeom prst="ellipse">
            <a:avLst/>
          </a:prstGeom>
          <a:solidFill>
            <a:srgbClr val="FFFF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KS5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49594" y="4392387"/>
            <a:ext cx="2129516" cy="2129516"/>
          </a:xfrm>
          <a:prstGeom prst="rect">
            <a:avLst/>
          </a:prstGeom>
        </p:spPr>
      </p:pic>
      <p:pic>
        <p:nvPicPr>
          <p:cNvPr id="12290" name="Picture 2" descr="Memorize Now - Home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543" t="-28089" r="-3072" b="-25104"/>
          <a:stretch/>
        </p:blipFill>
        <p:spPr bwMode="auto">
          <a:xfrm>
            <a:off x="457200" y="1042584"/>
            <a:ext cx="3665760" cy="678246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2292" name="Picture 4" descr="Library of light bulb thinking clip art black and white ...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703"/>
          <a:stretch/>
        </p:blipFill>
        <p:spPr bwMode="auto">
          <a:xfrm>
            <a:off x="521166" y="1926744"/>
            <a:ext cx="3559499" cy="346168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8786216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244929" y="228600"/>
            <a:ext cx="8605157" cy="6384471"/>
          </a:xfrm>
          <a:prstGeom prst="roundRect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cxnSp>
        <p:nvCxnSpPr>
          <p:cNvPr id="4" name="Straight Connector 3"/>
          <p:cNvCxnSpPr/>
          <p:nvPr/>
        </p:nvCxnSpPr>
        <p:spPr>
          <a:xfrm>
            <a:off x="4286251" y="228600"/>
            <a:ext cx="0" cy="638447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4343398" y="375556"/>
            <a:ext cx="4727126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Arial Rounded MT Bold" panose="020F0704030504030204" pitchFamily="34" charset="0"/>
              </a:rPr>
              <a:t>Practise independently </a:t>
            </a:r>
            <a:br>
              <a:rPr lang="en-GB" sz="2800" dirty="0">
                <a:latin typeface="Arial Rounded MT Bold" panose="020F0704030504030204" pitchFamily="34" charset="0"/>
              </a:rPr>
            </a:br>
            <a:r>
              <a:rPr lang="en-GB" sz="2800" dirty="0">
                <a:latin typeface="Arial Rounded MT Bold" panose="020F0704030504030204" pitchFamily="34" charset="0"/>
              </a:rPr>
              <a:t>by topic area or grammar point. </a:t>
            </a:r>
          </a:p>
          <a:p>
            <a:r>
              <a:rPr lang="en-GB" sz="2800" dirty="0">
                <a:latin typeface="Arial Rounded MT Bold" panose="020F0704030504030204" pitchFamily="34" charset="0"/>
              </a:rPr>
              <a:t>Exam style practice tasks</a:t>
            </a:r>
          </a:p>
          <a:p>
            <a:r>
              <a:rPr lang="en-GB" sz="2800" dirty="0">
                <a:latin typeface="Arial Rounded MT Bold" panose="020F0704030504030204" pitchFamily="34" charset="0"/>
              </a:rPr>
              <a:t>Audio helps with your listening skills.</a:t>
            </a:r>
            <a:br>
              <a:rPr lang="en-GB" sz="2800" dirty="0">
                <a:latin typeface="Arial Rounded MT Bold" panose="020F0704030504030204" pitchFamily="34" charset="0"/>
              </a:rPr>
            </a:br>
            <a:r>
              <a:rPr lang="en-GB" sz="2800" dirty="0">
                <a:latin typeface="Arial Rounded MT Bold" panose="020F0704030504030204" pitchFamily="34" charset="0"/>
              </a:rPr>
              <a:t>Several languages.</a:t>
            </a:r>
          </a:p>
          <a:p>
            <a:r>
              <a:rPr lang="en-GB" sz="2800" dirty="0">
                <a:latin typeface="Arial Rounded MT Bold" panose="020F0704030504030204" pitchFamily="34" charset="0"/>
              </a:rPr>
              <a:t>Don’t need an account.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348737" y="5679761"/>
            <a:ext cx="219020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https://www.bbc.co.uk/bitesize/subjects/z2nygk7</a:t>
            </a:r>
          </a:p>
        </p:txBody>
      </p:sp>
      <p:sp>
        <p:nvSpPr>
          <p:cNvPr id="10" name="Oval 9"/>
          <p:cNvSpPr/>
          <p:nvPr/>
        </p:nvSpPr>
        <p:spPr>
          <a:xfrm>
            <a:off x="858781" y="5679761"/>
            <a:ext cx="873067" cy="672050"/>
          </a:xfrm>
          <a:prstGeom prst="ellipse">
            <a:avLst/>
          </a:prstGeom>
          <a:solidFill>
            <a:srgbClr val="FFFF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KS3</a:t>
            </a:r>
          </a:p>
        </p:txBody>
      </p:sp>
      <p:sp>
        <p:nvSpPr>
          <p:cNvPr id="11" name="Oval 10"/>
          <p:cNvSpPr/>
          <p:nvPr/>
        </p:nvSpPr>
        <p:spPr>
          <a:xfrm>
            <a:off x="1882122" y="5679761"/>
            <a:ext cx="873067" cy="672050"/>
          </a:xfrm>
          <a:prstGeom prst="ellipse">
            <a:avLst/>
          </a:prstGeom>
          <a:solidFill>
            <a:srgbClr val="FFFF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KS4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13645" y="4067553"/>
            <a:ext cx="1620022" cy="1615098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6492870" y="5695277"/>
            <a:ext cx="218549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https://www.bbc.co.uk/bitesize/subjects/zhsvr82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83667" y="4047950"/>
            <a:ext cx="1673276" cy="1658201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4346666" y="4082122"/>
            <a:ext cx="19446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KS3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430365" y="4064674"/>
            <a:ext cx="19446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KS4</a:t>
            </a:r>
          </a:p>
        </p:txBody>
      </p:sp>
      <p:pic>
        <p:nvPicPr>
          <p:cNvPr id="10242" name="Picture 2" descr="Broadband-enabled BBC “Bitesize Daily” to help deliver ...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49" t="31051" r="4712" b="30281"/>
          <a:stretch/>
        </p:blipFill>
        <p:spPr bwMode="auto">
          <a:xfrm>
            <a:off x="465365" y="1128957"/>
            <a:ext cx="3690254" cy="87863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6"/>
          <a:srcRect l="11765" r="15126"/>
          <a:stretch/>
        </p:blipFill>
        <p:spPr>
          <a:xfrm>
            <a:off x="456851" y="2432961"/>
            <a:ext cx="3669916" cy="293097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0244" name="Picture 4" descr="The GCSE English Revision Blog: GCSE Bitesize - Poetry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5794" y="2145846"/>
            <a:ext cx="1088713" cy="76209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7169404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B5ACF792-0B73-4CA6-89C5-9F0FF94CA376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053546" y="857250"/>
          <a:ext cx="7036908" cy="51435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89806">
                  <a:extLst>
                    <a:ext uri="{9D8B030D-6E8A-4147-A177-3AD203B41FA5}">
                      <a16:colId xmlns:a16="http://schemas.microsoft.com/office/drawing/2014/main" val="311857744"/>
                    </a:ext>
                  </a:extLst>
                </a:gridCol>
                <a:gridCol w="1204138">
                  <a:extLst>
                    <a:ext uri="{9D8B030D-6E8A-4147-A177-3AD203B41FA5}">
                      <a16:colId xmlns:a16="http://schemas.microsoft.com/office/drawing/2014/main" val="4163618145"/>
                    </a:ext>
                  </a:extLst>
                </a:gridCol>
                <a:gridCol w="1124510">
                  <a:extLst>
                    <a:ext uri="{9D8B030D-6E8A-4147-A177-3AD203B41FA5}">
                      <a16:colId xmlns:a16="http://schemas.microsoft.com/office/drawing/2014/main" val="3958460983"/>
                    </a:ext>
                  </a:extLst>
                </a:gridCol>
                <a:gridCol w="1172818">
                  <a:extLst>
                    <a:ext uri="{9D8B030D-6E8A-4147-A177-3AD203B41FA5}">
                      <a16:colId xmlns:a16="http://schemas.microsoft.com/office/drawing/2014/main" val="478177172"/>
                    </a:ext>
                  </a:extLst>
                </a:gridCol>
                <a:gridCol w="1172818">
                  <a:extLst>
                    <a:ext uri="{9D8B030D-6E8A-4147-A177-3AD203B41FA5}">
                      <a16:colId xmlns:a16="http://schemas.microsoft.com/office/drawing/2014/main" val="245402192"/>
                    </a:ext>
                  </a:extLst>
                </a:gridCol>
                <a:gridCol w="1172818">
                  <a:extLst>
                    <a:ext uri="{9D8B030D-6E8A-4147-A177-3AD203B41FA5}">
                      <a16:colId xmlns:a16="http://schemas.microsoft.com/office/drawing/2014/main" val="3260861582"/>
                    </a:ext>
                  </a:extLst>
                </a:gridCol>
              </a:tblGrid>
              <a:tr h="1714500">
                <a:tc>
                  <a:txBody>
                    <a:bodyPr/>
                    <a:lstStyle/>
                    <a:p>
                      <a:r>
                        <a:rPr lang="en-GB" sz="900" dirty="0"/>
                        <a:t>1. Find a Spanish song on </a:t>
                      </a:r>
                      <a:r>
                        <a:rPr lang="en-GB" sz="900" dirty="0" err="1"/>
                        <a:t>Youtube</a:t>
                      </a:r>
                      <a:r>
                        <a:rPr lang="en-GB" sz="900" dirty="0"/>
                        <a:t> and learn the lyrics.</a:t>
                      </a:r>
                    </a:p>
                  </a:txBody>
                  <a:tcPr marL="68580" marR="68580" marT="34290" marB="3429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/>
                        <a:t>2. Visit </a:t>
                      </a:r>
                      <a:r>
                        <a:rPr lang="en-GB" sz="900" dirty="0">
                          <a:hlinkClick r:id="rId2"/>
                        </a:rPr>
                        <a:t>https://Frogplay.net</a:t>
                      </a:r>
                      <a:endParaRPr lang="en-GB" sz="900" dirty="0"/>
                    </a:p>
                    <a:p>
                      <a:r>
                        <a:rPr lang="en-GB" sz="900" dirty="0"/>
                        <a:t>and practise any topic area, completing the exercises and quizzes</a:t>
                      </a:r>
                    </a:p>
                  </a:txBody>
                  <a:tcPr marL="68580" marR="68580" marT="34290" marB="3429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Calibri Light" panose="020F03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3. Follow a </a:t>
                      </a:r>
                      <a:r>
                        <a:rPr lang="en-GB" sz="900" b="1" dirty="0">
                          <a:effectLst/>
                          <a:latin typeface="Calibri Light" panose="020F03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Tasty </a:t>
                      </a:r>
                      <a:r>
                        <a:rPr lang="en-GB" sz="900" b="1" dirty="0" err="1">
                          <a:effectLst/>
                          <a:latin typeface="Calibri Light" panose="020F03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Recetas</a:t>
                      </a:r>
                      <a:r>
                        <a:rPr lang="en-GB" sz="900" dirty="0">
                          <a:effectLst/>
                          <a:latin typeface="Calibri Light" panose="020F03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video recipe for paella, gazpacho or a Spanish dish of your choice.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Calibri Light" panose="020F03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Can you make it? Did you enjoy it? Write up your opinions and reasons in Spanish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900" u="sng" dirty="0">
                          <a:solidFill>
                            <a:srgbClr val="0563C1"/>
                          </a:solidFill>
                          <a:effectLst/>
                          <a:latin typeface="Calibri Light" panose="020F03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  <a:hlinkClick r:id="rId3"/>
                        </a:rPr>
                        <a:t>https://www.tastyrecetas.com/paella-de-marisco/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151" marR="67151" marT="0" marB="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/>
                        <a:t>4. Visit </a:t>
                      </a:r>
                      <a:r>
                        <a:rPr lang="en-GB" sz="900" dirty="0">
                          <a:hlinkClick r:id="rId4"/>
                        </a:rPr>
                        <a:t>https://www.linguascope.com</a:t>
                      </a:r>
                      <a:endParaRPr lang="en-GB" sz="900" dirty="0"/>
                    </a:p>
                    <a:p>
                      <a:r>
                        <a:rPr lang="en-GB" sz="900" dirty="0"/>
                        <a:t>Username and password - </a:t>
                      </a:r>
                    </a:p>
                    <a:p>
                      <a:r>
                        <a:rPr lang="en-GB" sz="900" dirty="0" err="1"/>
                        <a:t>ephsmfl</a:t>
                      </a:r>
                      <a:endParaRPr lang="en-GB" sz="900" dirty="0"/>
                    </a:p>
                    <a:p>
                      <a:r>
                        <a:rPr lang="en-GB" sz="900" dirty="0"/>
                        <a:t>a</a:t>
                      </a:r>
                      <a:r>
                        <a:rPr lang="en-GB" sz="900"/>
                        <a:t>dios</a:t>
                      </a:r>
                      <a:r>
                        <a:rPr lang="en-GB" sz="900" dirty="0"/>
                        <a:t>!</a:t>
                      </a:r>
                    </a:p>
                    <a:p>
                      <a:endParaRPr lang="en-GB" sz="900" dirty="0"/>
                    </a:p>
                    <a:p>
                      <a:r>
                        <a:rPr lang="en-GB" sz="900" dirty="0"/>
                        <a:t>Play the games and do the end of unit test for a topic of your choice.</a:t>
                      </a:r>
                    </a:p>
                  </a:txBody>
                  <a:tcPr marL="68580" marR="68580" marT="34290" marB="3429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/>
                        <a:t>5. Visit the famous Spanish  museum: </a:t>
                      </a:r>
                    </a:p>
                    <a:p>
                      <a:r>
                        <a:rPr lang="en-GB" sz="900" dirty="0"/>
                        <a:t>‘El Prado’</a:t>
                      </a:r>
                    </a:p>
                    <a:p>
                      <a:r>
                        <a:rPr lang="en-GB" sz="900" dirty="0">
                          <a:hlinkClick r:id="rId5"/>
                        </a:rPr>
                        <a:t>https://www.museodelprado.es/en</a:t>
                      </a:r>
                      <a:endParaRPr lang="en-GB" sz="900" dirty="0"/>
                    </a:p>
                    <a:p>
                      <a:r>
                        <a:rPr lang="en-GB" sz="900" dirty="0"/>
                        <a:t>In Spanish, write about which paintings you liked/disliked and why.</a:t>
                      </a:r>
                    </a:p>
                  </a:txBody>
                  <a:tcPr marL="68580" marR="68580" marT="34290" marB="3429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/>
                        <a:t>6. Watch a Spanish film on Netflix/Prime- (examples attached) you can use English subtitles. OR watch a film you know well and change the language/subtitles to Spanish.</a:t>
                      </a:r>
                    </a:p>
                  </a:txBody>
                  <a:tcPr marL="68580" marR="68580" marT="34290" marB="34290"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61113370"/>
                  </a:ext>
                </a:extLst>
              </a:tr>
              <a:tr h="1097280">
                <a:tc>
                  <a:txBody>
                    <a:bodyPr/>
                    <a:lstStyle/>
                    <a:p>
                      <a:r>
                        <a:rPr lang="en-GB" sz="900" dirty="0"/>
                        <a:t>7. </a:t>
                      </a:r>
                      <a:r>
                        <a:rPr lang="en-GB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Search ‘Spanish revision’ on </a:t>
                      </a:r>
                      <a:r>
                        <a:rPr lang="en-GB" sz="9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Pinterest</a:t>
                      </a:r>
                      <a:r>
                        <a:rPr lang="en-GB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and create a new board. Try three suggested ideas.</a:t>
                      </a:r>
                      <a:endParaRPr lang="en-GB" sz="900" dirty="0"/>
                    </a:p>
                  </a:txBody>
                  <a:tcPr marL="68580" marR="68580" marT="34290" marB="3429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/>
                        <a:t>8. Learn Spanish through a FREE Podcast:</a:t>
                      </a:r>
                    </a:p>
                    <a:p>
                      <a:r>
                        <a:rPr lang="en-GB" sz="900" dirty="0">
                          <a:hlinkClick r:id="rId6"/>
                        </a:rPr>
                        <a:t>https://radiolingua.com/coffeebreakspanish/</a:t>
                      </a:r>
                      <a:endParaRPr lang="en-GB" sz="900" dirty="0"/>
                    </a:p>
                  </a:txBody>
                  <a:tcPr marL="68580" marR="68580" marT="34290" marB="3429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/>
                        <a:t>9. After 4pm use this learning website for free: </a:t>
                      </a:r>
                      <a:r>
                        <a:rPr lang="en-GB" sz="900" dirty="0">
                          <a:hlinkClick r:id="rId7"/>
                        </a:rPr>
                        <a:t>https://oye.languageskills.co.uk/index.html</a:t>
                      </a:r>
                      <a:endParaRPr lang="en-GB" sz="900" dirty="0"/>
                    </a:p>
                    <a:p>
                      <a:endParaRPr lang="en-GB" sz="900" dirty="0"/>
                    </a:p>
                  </a:txBody>
                  <a:tcPr marL="68580" marR="68580" marT="34290" marB="3429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/>
                        <a:t>10. Watch a topical news video and summarise the key points in English</a:t>
                      </a:r>
                    </a:p>
                    <a:p>
                      <a:r>
                        <a:rPr lang="en-GB" sz="900" dirty="0">
                          <a:hlinkClick r:id="rId8"/>
                        </a:rPr>
                        <a:t>https://www.newsinslowspanish.com</a:t>
                      </a:r>
                      <a:endParaRPr lang="en-GB" sz="900" dirty="0"/>
                    </a:p>
                    <a:p>
                      <a:endParaRPr lang="en-GB" sz="900" dirty="0"/>
                    </a:p>
                  </a:txBody>
                  <a:tcPr marL="68580" marR="68580" marT="34290" marB="3429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Calibri Light" panose="020F03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11. Visit </a:t>
                      </a:r>
                      <a:r>
                        <a:rPr lang="en-GB" sz="900" dirty="0">
                          <a:effectLst/>
                          <a:latin typeface="Calibri Light" panose="020F03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  <a:hlinkClick r:id="rId9"/>
                        </a:rPr>
                        <a:t>https://www.marca.com/</a:t>
                      </a:r>
                      <a:endParaRPr lang="en-GB" sz="900" dirty="0">
                        <a:effectLst/>
                        <a:latin typeface="Calibri Light" panose="020F03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Calibri Light" panose="020F03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have a look at the first article. Which sport is being discussed? What is the article about?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151" marR="67151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/>
                        <a:t>12. Use the vocabulary from </a:t>
                      </a:r>
                      <a:r>
                        <a:rPr lang="en-GB" sz="900" dirty="0" err="1"/>
                        <a:t>Frogplay</a:t>
                      </a:r>
                      <a:r>
                        <a:rPr lang="en-GB" sz="900" dirty="0"/>
                        <a:t>/ Linguascope to create a worksheet or picture dictionary.</a:t>
                      </a:r>
                    </a:p>
                  </a:txBody>
                  <a:tcPr marL="68580" marR="68580" marT="34290" marB="34290"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92009685"/>
                  </a:ext>
                </a:extLst>
              </a:tr>
              <a:tr h="1303020">
                <a:tc>
                  <a:txBody>
                    <a:bodyPr/>
                    <a:lstStyle/>
                    <a:p>
                      <a:r>
                        <a:rPr lang="en-GB" sz="900" dirty="0"/>
                        <a:t>13. Teach some Spanish vocabulary to a sibling/family member.</a:t>
                      </a:r>
                    </a:p>
                  </a:txBody>
                  <a:tcPr marL="68580" marR="68580" marT="34290" marB="3429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/>
                        <a:t>14. Learn the lyrics to a Spanish song</a:t>
                      </a:r>
                    </a:p>
                    <a:p>
                      <a:r>
                        <a:rPr lang="en-GB" sz="900" dirty="0">
                          <a:hlinkClick r:id="rId10"/>
                        </a:rPr>
                        <a:t>https://lyricstraining.com/play/alvaro-soler-jennifer-lopez/el-mismo-sol-lyrics/HnMdGuRXhn#b7w</a:t>
                      </a:r>
                      <a:endParaRPr lang="en-GB" sz="900" dirty="0"/>
                    </a:p>
                    <a:p>
                      <a:endParaRPr lang="en-GB" sz="900" dirty="0"/>
                    </a:p>
                  </a:txBody>
                  <a:tcPr marL="68580" marR="68580" marT="34290" marB="3429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/>
                        <a:t>15. Research a Spanish speaking (not Spain) country and produce a presentation all about it.</a:t>
                      </a:r>
                    </a:p>
                  </a:txBody>
                  <a:tcPr marL="68580" marR="68580" marT="34290" marB="3429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/>
                        <a:t>16. Make flashcards for vocabulary from Linguascope/</a:t>
                      </a:r>
                      <a:r>
                        <a:rPr lang="en-GB" sz="900" dirty="0" err="1"/>
                        <a:t>Frogplay</a:t>
                      </a:r>
                      <a:endParaRPr lang="en-GB" sz="900" dirty="0"/>
                    </a:p>
                  </a:txBody>
                  <a:tcPr marL="68580" marR="68580" marT="34290" marB="3429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/>
                        <a:t>17. Listen to a Spanish playlist on Spotify: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u="sng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11"/>
                        </a:rPr>
                        <a:t>https://open.spotify.com/user/oreobubblez/playlist/32zAUaYOXlXaTnRCF6YZro?si=ZpaKCX8LQOeNG0TQezCp3Q</a:t>
                      </a:r>
                      <a:endParaRPr lang="en-GB" sz="900" u="sng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900" dirty="0"/>
                    </a:p>
                  </a:txBody>
                  <a:tcPr marL="68580" marR="68580" marT="34290" marB="3429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/>
                        <a:t>18. Record yourself speaking Spanish on a video. Present about the topics you’ve learnt recently. </a:t>
                      </a:r>
                    </a:p>
                  </a:txBody>
                  <a:tcPr marL="68580" marR="68580" marT="34290" marB="34290"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55410384"/>
                  </a:ext>
                </a:extLst>
              </a:tr>
              <a:tr h="1028700">
                <a:tc>
                  <a:txBody>
                    <a:bodyPr/>
                    <a:lstStyle/>
                    <a:p>
                      <a:r>
                        <a:rPr lang="en-GB" sz="900" dirty="0"/>
                        <a:t>19. Download Duolingo and study Spanish for 10 minutes a day.</a:t>
                      </a:r>
                    </a:p>
                  </a:txBody>
                  <a:tcPr marL="68580" marR="68580" marT="34290" marB="3429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/>
                        <a:t>20. Create a quiz on Kahoot about a Spanish topic. Use </a:t>
                      </a:r>
                      <a:r>
                        <a:rPr lang="en-GB" sz="900" dirty="0" err="1"/>
                        <a:t>Frogplay</a:t>
                      </a:r>
                      <a:r>
                        <a:rPr lang="en-GB" sz="900" dirty="0"/>
                        <a:t>/Linguascope to help.</a:t>
                      </a:r>
                    </a:p>
                  </a:txBody>
                  <a:tcPr marL="68580" marR="68580" marT="34290" marB="3429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/>
                        <a:t>21. Watch a Children’s show in Spanish. E.g. Peppa Pig (you can turn on the English subtitles) Write down any words you recognise.</a:t>
                      </a:r>
                    </a:p>
                  </a:txBody>
                  <a:tcPr marL="68580" marR="68580" marT="34290" marB="3429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/>
                        <a:t>22. Research Careers that you could do using Spanish- Produce a Presentation about them.</a:t>
                      </a:r>
                    </a:p>
                  </a:txBody>
                  <a:tcPr marL="68580" marR="68580" marT="34290" marB="3429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/>
                        <a:t>23. Learn new vocabulary through Quizlet.</a:t>
                      </a:r>
                    </a:p>
                    <a:p>
                      <a:r>
                        <a:rPr lang="en-GB" sz="900" dirty="0">
                          <a:hlinkClick r:id="rId12"/>
                        </a:rPr>
                        <a:t>https://quizlet.com</a:t>
                      </a:r>
                      <a:endParaRPr lang="en-GB" sz="900" dirty="0"/>
                    </a:p>
                    <a:p>
                      <a:endParaRPr lang="en-GB" sz="900" dirty="0"/>
                    </a:p>
                  </a:txBody>
                  <a:tcPr marL="68580" marR="68580" marT="34290" marB="3429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/>
                        <a:t>24.  Research a festival and how it’s celebrated in Spain and how it’s different to the UK: Easter, Christmas, Eid, Pancake day.</a:t>
                      </a:r>
                    </a:p>
                  </a:txBody>
                  <a:tcPr marL="68580" marR="68580" marT="34290" marB="34290"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3969388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9731469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9E792DA4-7DF9-49EB-A50F-B998003A3755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053546" y="883403"/>
          <a:ext cx="7036908" cy="462095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72818">
                  <a:extLst>
                    <a:ext uri="{9D8B030D-6E8A-4147-A177-3AD203B41FA5}">
                      <a16:colId xmlns:a16="http://schemas.microsoft.com/office/drawing/2014/main" val="311857744"/>
                    </a:ext>
                  </a:extLst>
                </a:gridCol>
                <a:gridCol w="1172818">
                  <a:extLst>
                    <a:ext uri="{9D8B030D-6E8A-4147-A177-3AD203B41FA5}">
                      <a16:colId xmlns:a16="http://schemas.microsoft.com/office/drawing/2014/main" val="4163618145"/>
                    </a:ext>
                  </a:extLst>
                </a:gridCol>
                <a:gridCol w="1172818">
                  <a:extLst>
                    <a:ext uri="{9D8B030D-6E8A-4147-A177-3AD203B41FA5}">
                      <a16:colId xmlns:a16="http://schemas.microsoft.com/office/drawing/2014/main" val="3958460983"/>
                    </a:ext>
                  </a:extLst>
                </a:gridCol>
                <a:gridCol w="1172818">
                  <a:extLst>
                    <a:ext uri="{9D8B030D-6E8A-4147-A177-3AD203B41FA5}">
                      <a16:colId xmlns:a16="http://schemas.microsoft.com/office/drawing/2014/main" val="478177172"/>
                    </a:ext>
                  </a:extLst>
                </a:gridCol>
                <a:gridCol w="1172818">
                  <a:extLst>
                    <a:ext uri="{9D8B030D-6E8A-4147-A177-3AD203B41FA5}">
                      <a16:colId xmlns:a16="http://schemas.microsoft.com/office/drawing/2014/main" val="245402192"/>
                    </a:ext>
                  </a:extLst>
                </a:gridCol>
                <a:gridCol w="1172818">
                  <a:extLst>
                    <a:ext uri="{9D8B030D-6E8A-4147-A177-3AD203B41FA5}">
                      <a16:colId xmlns:a16="http://schemas.microsoft.com/office/drawing/2014/main" val="3260861582"/>
                    </a:ext>
                  </a:extLst>
                </a:gridCol>
              </a:tblGrid>
              <a:tr h="144018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/>
                        <a:t>25. Text or </a:t>
                      </a:r>
                      <a:r>
                        <a:rPr lang="en-GB" sz="900" dirty="0" err="1"/>
                        <a:t>Whatsapp</a:t>
                      </a:r>
                      <a:r>
                        <a:rPr lang="en-GB" sz="900" dirty="0"/>
                        <a:t> a friend in your class in Spanish</a:t>
                      </a:r>
                    </a:p>
                    <a:p>
                      <a:endParaRPr lang="en-GB" sz="900" dirty="0"/>
                    </a:p>
                  </a:txBody>
                  <a:tcPr marL="68580" marR="68580" marT="34290" marB="3429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/>
                        <a:t>26. Have a look at these Spanish fast-food websites. Have a look at the ingredients What would you order? Write a paragraph in Spanish: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dirty="0">
                          <a:hlinkClick r:id="rId3"/>
                        </a:rPr>
                        <a:t>https</a:t>
                      </a:r>
                      <a:r>
                        <a:rPr lang="en-GB" sz="900">
                          <a:hlinkClick r:id="rId3"/>
                        </a:rPr>
                        <a:t>://www.burgerking.es/carta</a:t>
                      </a:r>
                      <a:endParaRPr lang="en-GB" sz="900" dirty="0"/>
                    </a:p>
                  </a:txBody>
                  <a:tcPr marL="68580" marR="68580" marT="34290" marB="3429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/>
                        <a:t>27. Use </a:t>
                      </a:r>
                      <a:r>
                        <a:rPr lang="en-GB" sz="900" dirty="0" err="1"/>
                        <a:t>Memrise</a:t>
                      </a:r>
                      <a:r>
                        <a:rPr lang="en-GB" sz="900" dirty="0"/>
                        <a:t> (app) to learn new vocabulary</a:t>
                      </a:r>
                    </a:p>
                    <a:p>
                      <a:endParaRPr lang="en-GB" sz="900" dirty="0"/>
                    </a:p>
                  </a:txBody>
                  <a:tcPr marL="68580" marR="68580" marT="34290" marB="3429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/>
                        <a:t>28. Research Spanish food/dishes. Design a menu for a dinner party in Spanish. Starter, Main course and Dessert.  Or design a tapas menu.</a:t>
                      </a:r>
                    </a:p>
                    <a:p>
                      <a:endParaRPr lang="en-GB" sz="900" dirty="0"/>
                    </a:p>
                  </a:txBody>
                  <a:tcPr marL="68580" marR="68580" marT="34290" marB="3429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/>
                        <a:t>29. Design an outfit for a special occasion, label it in Spanish and write a description. You could cut out clothes from an old  magazine or newspaper</a:t>
                      </a:r>
                    </a:p>
                    <a:p>
                      <a:endParaRPr lang="en-GB" sz="900" dirty="0"/>
                    </a:p>
                  </a:txBody>
                  <a:tcPr marL="68580" marR="68580" marT="34290" marB="3429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/>
                        <a:t>30. Research a famous Spanish person (film star, sports person, musician, scientist) and produce a biography in Spanish.</a:t>
                      </a:r>
                    </a:p>
                    <a:p>
                      <a:endParaRPr lang="en-GB" sz="900" dirty="0"/>
                    </a:p>
                  </a:txBody>
                  <a:tcPr marL="68580" marR="68580" marT="34290" marB="34290"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55410384"/>
                  </a:ext>
                </a:extLst>
              </a:tr>
              <a:tr h="119195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/>
                        <a:t>31. For each letter of the alphabet find a food, adjective, place, boys name, girls name, animal in Spanish. </a:t>
                      </a:r>
                    </a:p>
                    <a:p>
                      <a:endParaRPr lang="en-GB" sz="900" dirty="0"/>
                    </a:p>
                  </a:txBody>
                  <a:tcPr marL="68580" marR="68580" marT="34290" marB="3429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/>
                        <a:t>32. Play </a:t>
                      </a:r>
                      <a:r>
                        <a:rPr lang="en-GB" sz="900"/>
                        <a:t>FIFA all in Spanish.</a:t>
                      </a:r>
                      <a:endParaRPr lang="en-GB" sz="900" dirty="0"/>
                    </a:p>
                  </a:txBody>
                  <a:tcPr marL="68580" marR="68580" marT="34290" marB="3429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/>
                        <a:t>33. Research a famous Spanish landmark and create a presentation: The Alhambra, la Sagrada Familia, el Prado museum, Royal Palace of Madrid.</a:t>
                      </a:r>
                    </a:p>
                  </a:txBody>
                  <a:tcPr marL="68580" marR="68580" marT="34290" marB="3429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/>
                        <a:t>34. Use </a:t>
                      </a:r>
                      <a:r>
                        <a:rPr lang="en-GB" sz="900" dirty="0">
                          <a:hlinkClick r:id="rId4"/>
                        </a:rPr>
                        <a:t>www.Word.Reference.com</a:t>
                      </a:r>
                      <a:r>
                        <a:rPr lang="en-GB" sz="900" dirty="0"/>
                        <a:t> to write out a shopping list in Spanish.</a:t>
                      </a:r>
                    </a:p>
                    <a:p>
                      <a:endParaRPr lang="en-GB" sz="900" dirty="0"/>
                    </a:p>
                  </a:txBody>
                  <a:tcPr marL="68580" marR="68580" marT="34290" marB="3429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Calibri Light" panose="020F03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35. Follow </a:t>
                      </a:r>
                      <a:r>
                        <a:rPr lang="en-GB" sz="900" b="1" dirty="0" err="1">
                          <a:effectLst/>
                          <a:latin typeface="Calibri Light" panose="020F03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iscoalarcon</a:t>
                      </a:r>
                      <a:r>
                        <a:rPr lang="en-GB" sz="900" dirty="0">
                          <a:effectLst/>
                          <a:latin typeface="Calibri Light" panose="020F03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or </a:t>
                      </a:r>
                      <a:r>
                        <a:rPr lang="en-GB" sz="900" b="1" dirty="0">
                          <a:effectLst/>
                          <a:latin typeface="Calibri Light" panose="020F03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claralago1</a:t>
                      </a:r>
                      <a:r>
                        <a:rPr lang="en-GB" sz="900" dirty="0">
                          <a:effectLst/>
                          <a:latin typeface="Calibri Light" panose="020F03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on </a:t>
                      </a:r>
                      <a:r>
                        <a:rPr lang="en-GB" sz="900" dirty="0" err="1">
                          <a:effectLst/>
                          <a:latin typeface="Calibri Light" panose="020F03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instagram</a:t>
                      </a:r>
                      <a:r>
                        <a:rPr lang="en-GB" sz="900" dirty="0">
                          <a:effectLst/>
                          <a:latin typeface="Calibri Light" panose="020F03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. What is their most recent post about? Have a go at translating it, then try the ‘translate’ button. How close were you?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151" marR="67151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/>
                        <a:t>36. Read and translate some reviews on TripAdvisor for a local city</a:t>
                      </a:r>
                    </a:p>
                    <a:p>
                      <a:r>
                        <a:rPr lang="en-GB" sz="900" dirty="0">
                          <a:hlinkClick r:id="rId5"/>
                        </a:rPr>
                        <a:t>https://</a:t>
                      </a:r>
                      <a:r>
                        <a:rPr lang="en-GB" sz="900" dirty="0" err="1">
                          <a:hlinkClick r:id="rId5"/>
                        </a:rPr>
                        <a:t>www.tripadvisor.es</a:t>
                      </a:r>
                      <a:endParaRPr lang="en-GB" sz="900" dirty="0"/>
                    </a:p>
                  </a:txBody>
                  <a:tcPr marL="68580" marR="68580" marT="34290" marB="34290"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39693884"/>
                  </a:ext>
                </a:extLst>
              </a:tr>
              <a:tr h="1988820">
                <a:tc>
                  <a:txBody>
                    <a:bodyPr/>
                    <a:lstStyle/>
                    <a:p>
                      <a:r>
                        <a:rPr lang="en-GB" sz="900" dirty="0"/>
                        <a:t>37. Choose a Spanish story to Read/Listen to. You can translate the sentences to help you using the website.</a:t>
                      </a:r>
                    </a:p>
                    <a:p>
                      <a:r>
                        <a:rPr lang="en-GB" sz="900" dirty="0">
                          <a:hlinkClick r:id="rId6"/>
                        </a:rPr>
                        <a:t>https://www.thespanishexperiment.com/stories</a:t>
                      </a:r>
                      <a:endParaRPr lang="en-GB" sz="900" dirty="0"/>
                    </a:p>
                  </a:txBody>
                  <a:tcPr marL="68580" marR="68580" marT="34290" marB="3429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/>
                        <a:t>38. Practise your Spanish grammar by completing the exercises online.</a:t>
                      </a:r>
                    </a:p>
                    <a:p>
                      <a:r>
                        <a:rPr lang="en-GB" sz="900" dirty="0">
                          <a:hlinkClick r:id="rId7"/>
                        </a:rPr>
                        <a:t>https://www.languagesonline.org.uk/Hotpotatoes/spanishindex.html#Grammar</a:t>
                      </a:r>
                      <a:endParaRPr lang="en-GB" sz="900" dirty="0"/>
                    </a:p>
                  </a:txBody>
                  <a:tcPr marL="68580" marR="68580" marT="34290" marB="3429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/>
                        <a:t>39. Have a look at a map of Spain. Research a Spanish city of your choice- Create a presentation about the city.</a:t>
                      </a:r>
                    </a:p>
                  </a:txBody>
                  <a:tcPr marL="68580" marR="68580" marT="34290" marB="3429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Calibri Light" panose="020F03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40. Visit </a:t>
                      </a:r>
                      <a:r>
                        <a:rPr lang="en-GB" sz="900" dirty="0">
                          <a:effectLst/>
                          <a:latin typeface="Calibri Light" panose="020F03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  <a:hlinkClick r:id="rId8"/>
                        </a:rPr>
                        <a:t>www.</a:t>
                      </a:r>
                      <a:r>
                        <a:rPr lang="en-GB" sz="900" b="1" dirty="0">
                          <a:effectLst/>
                          <a:latin typeface="Calibri Light" panose="020F03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  <a:hlinkClick r:id="rId8"/>
                        </a:rPr>
                        <a:t>Languagesonline.com</a:t>
                      </a:r>
                      <a:endParaRPr lang="en-GB" sz="900" b="1" dirty="0">
                        <a:effectLst/>
                        <a:latin typeface="Calibri Light" panose="020F03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Calibri Light" panose="020F03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choose ‘</a:t>
                      </a:r>
                      <a:r>
                        <a:rPr lang="en-GB" sz="900" dirty="0" err="1">
                          <a:effectLst/>
                          <a:latin typeface="Calibri Light" panose="020F03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Español</a:t>
                      </a:r>
                      <a:r>
                        <a:rPr lang="en-GB" sz="900" dirty="0">
                          <a:effectLst/>
                          <a:latin typeface="Calibri Light" panose="020F03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’ - vocabulary – </a:t>
                      </a:r>
                      <a:r>
                        <a:rPr lang="en-GB" sz="900" dirty="0" err="1">
                          <a:effectLst/>
                          <a:latin typeface="Calibri Light" panose="020F03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preguntas</a:t>
                      </a:r>
                      <a:r>
                        <a:rPr lang="en-GB" sz="900" dirty="0">
                          <a:effectLst/>
                          <a:latin typeface="Calibri Light" panose="020F03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(then choose either desktop or mobile) and complete the exercises.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151" marR="67151" marT="0" marB="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/>
                        <a:t>41. . Learn some Spanish tongue twisters:</a:t>
                      </a:r>
                    </a:p>
                    <a:p>
                      <a:r>
                        <a:rPr lang="en-GB" sz="900" dirty="0">
                          <a:hlinkClick r:id="rId9"/>
                        </a:rPr>
                        <a:t>https://uk.video.search.yahoo.com/yhs/search?fr=yhs-domaindev-st_emea&amp;hsimp=yhs-st_emea&amp;hspart=domaindev&amp;p=spanish+tongue+twisters+youtube#id=3&amp;vid=3d60f4b240f2b542353cffe3ec6adc45&amp;action=click</a:t>
                      </a:r>
                      <a:endParaRPr lang="en-GB" sz="900" dirty="0"/>
                    </a:p>
                  </a:txBody>
                  <a:tcPr marL="68580" marR="68580" marT="34290" marB="3429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228600" indent="-228600">
                        <a:buAutoNum type="arabicPeriod" startAt="42"/>
                      </a:pPr>
                      <a:r>
                        <a:rPr lang="en-GB" sz="900" dirty="0"/>
                        <a:t>Create an origami Sagrada Familia.</a:t>
                      </a:r>
                    </a:p>
                    <a:p>
                      <a:pPr marL="0" indent="0">
                        <a:buNone/>
                      </a:pPr>
                      <a:r>
                        <a:rPr lang="en-GB" sz="900" dirty="0">
                          <a:hlinkClick r:id="rId10"/>
                        </a:rPr>
                        <a:t>https://www.youtube.com/watch?v=wfA21floEgA</a:t>
                      </a:r>
                      <a:endParaRPr lang="en-GB" sz="900" dirty="0"/>
                    </a:p>
                    <a:p>
                      <a:pPr marL="0" indent="0">
                        <a:buNone/>
                      </a:pPr>
                      <a:endParaRPr lang="en-GB" sz="900" dirty="0"/>
                    </a:p>
                  </a:txBody>
                  <a:tcPr marL="68580" marR="68580" marT="34290" marB="34290"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4384862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2181831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1789175A-E352-4F36-985F-58353D8C936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/>
          <a:srcRect t="7404"/>
          <a:stretch/>
        </p:blipFill>
        <p:spPr>
          <a:xfrm>
            <a:off x="911637" y="1404442"/>
            <a:ext cx="7375114" cy="3841367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4B4D6F9-BF71-4EA5-A2D9-820DB1FB88AE}"/>
              </a:ext>
            </a:extLst>
          </p:cNvPr>
          <p:cNvSpPr txBox="1"/>
          <p:nvPr/>
        </p:nvSpPr>
        <p:spPr>
          <a:xfrm>
            <a:off x="2055908" y="3266497"/>
            <a:ext cx="33992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>
                <a:highlight>
                  <a:srgbClr val="FFFF00"/>
                </a:highlight>
              </a:rPr>
              <a:t>PG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5FE7368-9FE8-4A74-8DF9-8218087B1587}"/>
              </a:ext>
            </a:extLst>
          </p:cNvPr>
          <p:cNvSpPr txBox="1"/>
          <p:nvPr/>
        </p:nvSpPr>
        <p:spPr>
          <a:xfrm>
            <a:off x="7722206" y="2065342"/>
            <a:ext cx="33992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>
                <a:highlight>
                  <a:srgbClr val="FFFF00"/>
                </a:highlight>
              </a:rPr>
              <a:t>U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129CF71-1815-4B65-BAB4-C2BBD7DB36B0}"/>
              </a:ext>
            </a:extLst>
          </p:cNvPr>
          <p:cNvSpPr txBox="1"/>
          <p:nvPr/>
        </p:nvSpPr>
        <p:spPr>
          <a:xfrm>
            <a:off x="6613993" y="3141889"/>
            <a:ext cx="33992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>
                <a:highlight>
                  <a:srgbClr val="FFFF00"/>
                </a:highlight>
              </a:rPr>
              <a:t>U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9D1C369-A032-4B51-A493-99901D8A7BFD}"/>
              </a:ext>
            </a:extLst>
          </p:cNvPr>
          <p:cNvSpPr txBox="1"/>
          <p:nvPr/>
        </p:nvSpPr>
        <p:spPr>
          <a:xfrm>
            <a:off x="7632754" y="3325126"/>
            <a:ext cx="33992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>
                <a:highlight>
                  <a:srgbClr val="FFFF00"/>
                </a:highlight>
              </a:rPr>
              <a:t>U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7204335-151B-4A16-A301-883392FE8F58}"/>
              </a:ext>
            </a:extLst>
          </p:cNvPr>
          <p:cNvSpPr txBox="1"/>
          <p:nvPr/>
        </p:nvSpPr>
        <p:spPr>
          <a:xfrm>
            <a:off x="4715480" y="2065341"/>
            <a:ext cx="3016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>
                <a:highlight>
                  <a:srgbClr val="FFFF00"/>
                </a:highlight>
              </a:rPr>
              <a:t>PG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3C91C0A-DDDF-432F-A648-A8C452927D2B}"/>
              </a:ext>
            </a:extLst>
          </p:cNvPr>
          <p:cNvSpPr txBox="1"/>
          <p:nvPr/>
        </p:nvSpPr>
        <p:spPr>
          <a:xfrm flipH="1">
            <a:off x="3606413" y="2065342"/>
            <a:ext cx="33992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>
                <a:highlight>
                  <a:srgbClr val="FFFF00"/>
                </a:highlight>
              </a:rPr>
              <a:t>U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2A1FD7F-48C8-4D9C-9EA6-96E8F2E6EB8B}"/>
              </a:ext>
            </a:extLst>
          </p:cNvPr>
          <p:cNvSpPr txBox="1"/>
          <p:nvPr/>
        </p:nvSpPr>
        <p:spPr>
          <a:xfrm>
            <a:off x="1885948" y="2065341"/>
            <a:ext cx="33992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>
                <a:highlight>
                  <a:srgbClr val="FFFF00"/>
                </a:highlight>
              </a:rPr>
              <a:t>U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5FE8407-3330-438E-84F4-660DE1CA7CB9}"/>
              </a:ext>
            </a:extLst>
          </p:cNvPr>
          <p:cNvSpPr txBox="1"/>
          <p:nvPr/>
        </p:nvSpPr>
        <p:spPr>
          <a:xfrm>
            <a:off x="6633109" y="2061250"/>
            <a:ext cx="3016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>
                <a:highlight>
                  <a:srgbClr val="FFFF00"/>
                </a:highlight>
              </a:rPr>
              <a:t>PG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4806DF3-282B-4F35-8727-A0B8AE4D5C5C}"/>
              </a:ext>
            </a:extLst>
          </p:cNvPr>
          <p:cNvSpPr txBox="1"/>
          <p:nvPr/>
        </p:nvSpPr>
        <p:spPr>
          <a:xfrm>
            <a:off x="2808521" y="2033618"/>
            <a:ext cx="33992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>
                <a:highlight>
                  <a:srgbClr val="FFFF00"/>
                </a:highlight>
              </a:rPr>
              <a:t>U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2B3C887-66CA-4E47-AF90-4E5074DAB30F}"/>
              </a:ext>
            </a:extLst>
          </p:cNvPr>
          <p:cNvSpPr txBox="1"/>
          <p:nvPr/>
        </p:nvSpPr>
        <p:spPr>
          <a:xfrm>
            <a:off x="4375560" y="3177905"/>
            <a:ext cx="33992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>
                <a:highlight>
                  <a:srgbClr val="FFFF00"/>
                </a:highlight>
              </a:rPr>
              <a:t>U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0CB7F929-88D1-4105-A1B7-15D50DC46985}"/>
              </a:ext>
            </a:extLst>
          </p:cNvPr>
          <p:cNvSpPr txBox="1"/>
          <p:nvPr/>
        </p:nvSpPr>
        <p:spPr>
          <a:xfrm>
            <a:off x="4682575" y="3162622"/>
            <a:ext cx="33992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>
                <a:highlight>
                  <a:srgbClr val="FFFF00"/>
                </a:highlight>
              </a:rPr>
              <a:t>PG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B93B5FB9-4D98-48FD-ADDE-4F58A4164B7E}"/>
              </a:ext>
            </a:extLst>
          </p:cNvPr>
          <p:cNvSpPr txBox="1"/>
          <p:nvPr/>
        </p:nvSpPr>
        <p:spPr>
          <a:xfrm>
            <a:off x="2720209" y="3162622"/>
            <a:ext cx="33992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>
                <a:highlight>
                  <a:srgbClr val="FFFF00"/>
                </a:highlight>
              </a:rPr>
              <a:t>PG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0FD0ADFE-2D34-482B-A7E7-94CB855E6BD2}"/>
              </a:ext>
            </a:extLst>
          </p:cNvPr>
          <p:cNvSpPr txBox="1"/>
          <p:nvPr/>
        </p:nvSpPr>
        <p:spPr>
          <a:xfrm>
            <a:off x="1340029" y="4310236"/>
            <a:ext cx="33992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>
                <a:highlight>
                  <a:srgbClr val="FFFF00"/>
                </a:highlight>
              </a:rPr>
              <a:t>15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81666257-8BE2-4174-87D0-352961A17D59}"/>
              </a:ext>
            </a:extLst>
          </p:cNvPr>
          <p:cNvSpPr txBox="1"/>
          <p:nvPr/>
        </p:nvSpPr>
        <p:spPr>
          <a:xfrm>
            <a:off x="3148441" y="4310235"/>
            <a:ext cx="33992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>
                <a:highlight>
                  <a:srgbClr val="FFFF00"/>
                </a:highlight>
              </a:rPr>
              <a:t>15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05C1F2F6-2928-4BA5-AD70-F2939E472E5E}"/>
              </a:ext>
            </a:extLst>
          </p:cNvPr>
          <p:cNvSpPr txBox="1"/>
          <p:nvPr/>
        </p:nvSpPr>
        <p:spPr>
          <a:xfrm>
            <a:off x="4180074" y="4206360"/>
            <a:ext cx="3919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>
                <a:highlight>
                  <a:srgbClr val="FFFF00"/>
                </a:highlight>
              </a:rPr>
              <a:t>TEEN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DCD703D6-918E-4D84-AC3A-D8F60B068A42}"/>
              </a:ext>
            </a:extLst>
          </p:cNvPr>
          <p:cNvSpPr txBox="1"/>
          <p:nvPr/>
        </p:nvSpPr>
        <p:spPr>
          <a:xfrm>
            <a:off x="5263711" y="4206359"/>
            <a:ext cx="33992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>
                <a:highlight>
                  <a:srgbClr val="FFFF00"/>
                </a:highlight>
              </a:rPr>
              <a:t>15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9349F57C-8C54-48ED-96DE-75B997A9958F}"/>
              </a:ext>
            </a:extLst>
          </p:cNvPr>
          <p:cNvSpPr txBox="1"/>
          <p:nvPr/>
        </p:nvSpPr>
        <p:spPr>
          <a:xfrm>
            <a:off x="6125383" y="4126260"/>
            <a:ext cx="33992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>
                <a:highlight>
                  <a:srgbClr val="FFFF00"/>
                </a:highlight>
              </a:rPr>
              <a:t>12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57B4E981-6BDF-4482-9447-2D45B846B854}"/>
              </a:ext>
            </a:extLst>
          </p:cNvPr>
          <p:cNvSpPr txBox="1"/>
          <p:nvPr/>
        </p:nvSpPr>
        <p:spPr>
          <a:xfrm>
            <a:off x="6987055" y="4102484"/>
            <a:ext cx="33992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>
                <a:highlight>
                  <a:srgbClr val="FFFF00"/>
                </a:highlight>
              </a:rPr>
              <a:t>12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2266804" y="5308253"/>
            <a:ext cx="4013240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350" dirty="0"/>
              <a:t>SOME SERIES TO GET YOU STARTED.</a:t>
            </a:r>
          </a:p>
          <a:p>
            <a:r>
              <a:rPr lang="en-GB" sz="1350" dirty="0"/>
              <a:t>FOUND MORE?</a:t>
            </a:r>
          </a:p>
          <a:p>
            <a:r>
              <a:rPr lang="en-GB" sz="1350" dirty="0"/>
              <a:t>LET ME KNOW!</a:t>
            </a:r>
          </a:p>
        </p:txBody>
      </p:sp>
    </p:spTree>
    <p:extLst>
      <p:ext uri="{BB962C8B-B14F-4D97-AF65-F5344CB8AC3E}">
        <p14:creationId xmlns:p14="http://schemas.microsoft.com/office/powerpoint/2010/main" val="270624395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9650AD27-1759-49F6-8D0E-47E787BAAF6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/>
          <a:srcRect t="11678" r="2527" b="12420"/>
          <a:stretch/>
        </p:blipFill>
        <p:spPr>
          <a:xfrm>
            <a:off x="973249" y="1248473"/>
            <a:ext cx="7197503" cy="328569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DE631AA-E134-4803-A35A-2BE89DE08A2B}"/>
              </a:ext>
            </a:extLst>
          </p:cNvPr>
          <p:cNvSpPr txBox="1"/>
          <p:nvPr/>
        </p:nvSpPr>
        <p:spPr>
          <a:xfrm>
            <a:off x="4769732" y="1973168"/>
            <a:ext cx="3399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>
                <a:highlight>
                  <a:srgbClr val="FFFF00"/>
                </a:highlight>
              </a:rPr>
              <a:t>13+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BE87054-1C8F-4193-93A5-FE3677154CF6}"/>
              </a:ext>
            </a:extLst>
          </p:cNvPr>
          <p:cNvSpPr txBox="1"/>
          <p:nvPr/>
        </p:nvSpPr>
        <p:spPr>
          <a:xfrm>
            <a:off x="7026493" y="1869293"/>
            <a:ext cx="33992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>
                <a:highlight>
                  <a:srgbClr val="FFFF00"/>
                </a:highlight>
              </a:rPr>
              <a:t>7+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343ABC3-C1F8-488E-9D1B-4AF6C9BF8EBF}"/>
              </a:ext>
            </a:extLst>
          </p:cNvPr>
          <p:cNvSpPr txBox="1"/>
          <p:nvPr/>
        </p:nvSpPr>
        <p:spPr>
          <a:xfrm>
            <a:off x="1125423" y="2891321"/>
            <a:ext cx="3399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>
                <a:highlight>
                  <a:srgbClr val="FFFF00"/>
                </a:highlight>
              </a:rPr>
              <a:t>ALL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A643B30-7B2E-4BB6-886B-502014AF9DA5}"/>
              </a:ext>
            </a:extLst>
          </p:cNvPr>
          <p:cNvSpPr txBox="1"/>
          <p:nvPr/>
        </p:nvSpPr>
        <p:spPr>
          <a:xfrm>
            <a:off x="2964657" y="2990420"/>
            <a:ext cx="10072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highlight>
                  <a:srgbClr val="FFFF00"/>
                </a:highlight>
              </a:rPr>
              <a:t>NO LONGER AVAILABLE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9622EB0-3C0C-493D-BA37-03C2E4D4FEF2}"/>
              </a:ext>
            </a:extLst>
          </p:cNvPr>
          <p:cNvSpPr txBox="1"/>
          <p:nvPr/>
        </p:nvSpPr>
        <p:spPr>
          <a:xfrm>
            <a:off x="5053821" y="3045920"/>
            <a:ext cx="33992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>
                <a:highlight>
                  <a:srgbClr val="FFFF00"/>
                </a:highlight>
              </a:rPr>
              <a:t>7+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2CE1681-18D0-4DD0-8F73-09458F954D34}"/>
              </a:ext>
            </a:extLst>
          </p:cNvPr>
          <p:cNvSpPr txBox="1"/>
          <p:nvPr/>
        </p:nvSpPr>
        <p:spPr>
          <a:xfrm>
            <a:off x="1524808" y="3904804"/>
            <a:ext cx="33992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>
                <a:highlight>
                  <a:srgbClr val="FFFF00"/>
                </a:highlight>
              </a:rPr>
              <a:t>PG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1A5BDE9-AF45-4E81-956C-650695D17474}"/>
              </a:ext>
            </a:extLst>
          </p:cNvPr>
          <p:cNvSpPr txBox="1"/>
          <p:nvPr/>
        </p:nvSpPr>
        <p:spPr>
          <a:xfrm>
            <a:off x="3375040" y="4112553"/>
            <a:ext cx="3399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>
                <a:highlight>
                  <a:srgbClr val="FFFF00"/>
                </a:highlight>
              </a:rPr>
              <a:t>13+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A9E663F-DE1D-43D8-9F8F-1DD8A170CA25}"/>
              </a:ext>
            </a:extLst>
          </p:cNvPr>
          <p:cNvSpPr txBox="1"/>
          <p:nvPr/>
        </p:nvSpPr>
        <p:spPr>
          <a:xfrm>
            <a:off x="4847779" y="3976116"/>
            <a:ext cx="3399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>
                <a:highlight>
                  <a:srgbClr val="FFFF00"/>
                </a:highlight>
              </a:rPr>
              <a:t>ALL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3016C38-CB06-48C1-88CB-A450EE6B76C9}"/>
              </a:ext>
            </a:extLst>
          </p:cNvPr>
          <p:cNvSpPr txBox="1"/>
          <p:nvPr/>
        </p:nvSpPr>
        <p:spPr>
          <a:xfrm>
            <a:off x="7090917" y="2490113"/>
            <a:ext cx="3399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>
                <a:highlight>
                  <a:srgbClr val="FFFF00"/>
                </a:highlight>
              </a:rPr>
              <a:t>ALL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B507A00-D632-443F-ABD0-1F66F66D0347}"/>
              </a:ext>
            </a:extLst>
          </p:cNvPr>
          <p:cNvSpPr txBox="1"/>
          <p:nvPr/>
        </p:nvSpPr>
        <p:spPr>
          <a:xfrm>
            <a:off x="7078329" y="3007058"/>
            <a:ext cx="3399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>
                <a:highlight>
                  <a:srgbClr val="FFFF00"/>
                </a:highlight>
              </a:rPr>
              <a:t>13+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252B866-B9C1-4553-8EA8-4212476D04A5}"/>
              </a:ext>
            </a:extLst>
          </p:cNvPr>
          <p:cNvSpPr txBox="1"/>
          <p:nvPr/>
        </p:nvSpPr>
        <p:spPr>
          <a:xfrm>
            <a:off x="6597998" y="3429001"/>
            <a:ext cx="33992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>
                <a:highlight>
                  <a:srgbClr val="FFFF00"/>
                </a:highlight>
              </a:rPr>
              <a:t>15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16EBA5F2-31F1-4A91-8C06-EA86AB40B4C0}"/>
              </a:ext>
            </a:extLst>
          </p:cNvPr>
          <p:cNvSpPr txBox="1"/>
          <p:nvPr/>
        </p:nvSpPr>
        <p:spPr>
          <a:xfrm>
            <a:off x="7041120" y="4160141"/>
            <a:ext cx="3399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>
                <a:highlight>
                  <a:srgbClr val="FFFF00"/>
                </a:highlight>
              </a:rPr>
              <a:t>13+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22EA36B-0503-4325-B534-99666B36FF75}"/>
              </a:ext>
            </a:extLst>
          </p:cNvPr>
          <p:cNvSpPr txBox="1"/>
          <p:nvPr/>
        </p:nvSpPr>
        <p:spPr>
          <a:xfrm>
            <a:off x="1465342" y="2168243"/>
            <a:ext cx="3399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>
                <a:highlight>
                  <a:srgbClr val="FFFF00"/>
                </a:highlight>
              </a:rPr>
              <a:t>ALL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6A0CD3F1-C999-4BE7-9458-001B06A8106F}"/>
              </a:ext>
            </a:extLst>
          </p:cNvPr>
          <p:cNvSpPr txBox="1"/>
          <p:nvPr/>
        </p:nvSpPr>
        <p:spPr>
          <a:xfrm>
            <a:off x="3375040" y="2202992"/>
            <a:ext cx="3399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>
                <a:highlight>
                  <a:srgbClr val="FFFF00"/>
                </a:highlight>
              </a:rPr>
              <a:t>ALL</a:t>
            </a:r>
          </a:p>
        </p:txBody>
      </p:sp>
      <p:sp>
        <p:nvSpPr>
          <p:cNvPr id="2" name="Rectangle 1"/>
          <p:cNvSpPr/>
          <p:nvPr/>
        </p:nvSpPr>
        <p:spPr>
          <a:xfrm>
            <a:off x="1259000" y="4894270"/>
            <a:ext cx="4572000" cy="71558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1350" dirty="0"/>
              <a:t>SOME SERIES TO GET YOU STARTED.</a:t>
            </a:r>
          </a:p>
          <a:p>
            <a:r>
              <a:rPr lang="en-GB" sz="1350" dirty="0"/>
              <a:t>FOUND MORE?</a:t>
            </a:r>
          </a:p>
          <a:p>
            <a:r>
              <a:rPr lang="en-GB" sz="1350" dirty="0"/>
              <a:t>LET ME KNOW!</a:t>
            </a:r>
          </a:p>
        </p:txBody>
      </p:sp>
    </p:spTree>
    <p:extLst>
      <p:ext uri="{BB962C8B-B14F-4D97-AF65-F5344CB8AC3E}">
        <p14:creationId xmlns:p14="http://schemas.microsoft.com/office/powerpoint/2010/main" val="207331786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ABECED-2E52-44BD-8B96-59F51DDA530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7084" y="1129189"/>
            <a:ext cx="7886700" cy="3263504"/>
          </a:xfrm>
        </p:spPr>
        <p:txBody>
          <a:bodyPr>
            <a:normAutofit lnSpcReduction="10000"/>
          </a:bodyPr>
          <a:lstStyle/>
          <a:p>
            <a:r>
              <a:rPr lang="en-GB" dirty="0">
                <a:hlinkClick r:id="rId3"/>
              </a:rPr>
              <a:t>https://www.netflix.com/gb/title/81062582</a:t>
            </a:r>
            <a:r>
              <a:rPr lang="en-GB" dirty="0"/>
              <a:t>  Nailed it </a:t>
            </a:r>
            <a:r>
              <a:rPr lang="en-GB" dirty="0">
                <a:hlinkClick r:id="rId4"/>
              </a:rPr>
              <a:t>https://www.netflix.com/gb/title/80990609</a:t>
            </a:r>
            <a:r>
              <a:rPr lang="en-GB" dirty="0"/>
              <a:t> </a:t>
            </a:r>
            <a:r>
              <a:rPr lang="en-GB" dirty="0" err="1"/>
              <a:t>Neighbor</a:t>
            </a:r>
            <a:r>
              <a:rPr lang="en-GB" dirty="0"/>
              <a:t> (15)</a:t>
            </a:r>
          </a:p>
          <a:p>
            <a:r>
              <a:rPr lang="en-GB" dirty="0">
                <a:hlinkClick r:id="rId5"/>
              </a:rPr>
              <a:t>https://www.youtube.com/watch?v=yRu0Z6dhLQ4</a:t>
            </a:r>
            <a:r>
              <a:rPr lang="en-GB" dirty="0"/>
              <a:t> Boca confidential</a:t>
            </a:r>
          </a:p>
          <a:p>
            <a:r>
              <a:rPr lang="en-GB" dirty="0">
                <a:hlinkClick r:id="rId6"/>
              </a:rPr>
              <a:t>https://www.youtube.com/watch?v=EpP3Al2GaB8</a:t>
            </a:r>
            <a:r>
              <a:rPr lang="en-GB" dirty="0"/>
              <a:t> </a:t>
            </a:r>
            <a:r>
              <a:rPr lang="en-GB" dirty="0" err="1"/>
              <a:t>Siempre</a:t>
            </a:r>
            <a:r>
              <a:rPr lang="en-GB" dirty="0"/>
              <a:t> bruja</a:t>
            </a:r>
          </a:p>
          <a:p>
            <a:r>
              <a:rPr lang="en-GB" dirty="0">
                <a:hlinkClick r:id="rId7"/>
              </a:rPr>
              <a:t>https://www.youtube.com/watch?v=i8Vb3E8i_J0</a:t>
            </a:r>
            <a:r>
              <a:rPr lang="en-GB" dirty="0"/>
              <a:t>  Go! La fiesta </a:t>
            </a:r>
            <a:r>
              <a:rPr lang="en-GB" dirty="0" err="1"/>
              <a:t>inolvidable</a:t>
            </a:r>
            <a:endParaRPr lang="en-GB" dirty="0"/>
          </a:p>
          <a:p>
            <a:r>
              <a:rPr lang="en-GB" dirty="0">
                <a:hlinkClick r:id="rId8"/>
              </a:rPr>
              <a:t>https://www.youtube.com/watch?v=Mf9EhWmmp9U</a:t>
            </a:r>
            <a:r>
              <a:rPr lang="en-GB" dirty="0"/>
              <a:t> Requirements of being normal (13+)</a:t>
            </a:r>
          </a:p>
          <a:p>
            <a:r>
              <a:rPr lang="en-GB" dirty="0">
                <a:hlinkClick r:id="rId9"/>
              </a:rPr>
              <a:t>https://www.youtube.com/watch?v=wq9YwfhElh8</a:t>
            </a:r>
            <a:r>
              <a:rPr lang="en-GB" dirty="0"/>
              <a:t> El Corazon de Sergio Ramos (15)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7517130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ED674B59C52A3479E335EB8C490AE83" ma:contentTypeVersion="12" ma:contentTypeDescription="Create a new document." ma:contentTypeScope="" ma:versionID="1b8ac3fae0e8562900ba0d1383c725b1">
  <xsd:schema xmlns:xsd="http://www.w3.org/2001/XMLSchema" xmlns:xs="http://www.w3.org/2001/XMLSchema" xmlns:p="http://schemas.microsoft.com/office/2006/metadata/properties" xmlns:ns2="48134b18-13d1-4a2b-a8a6-3e26a8065b95" xmlns:ns3="9d4de57e-282e-413d-ba7d-18fb43f9d99d" targetNamespace="http://schemas.microsoft.com/office/2006/metadata/properties" ma:root="true" ma:fieldsID="a4af382de2b8746819b5913107a33dfe" ns2:_="" ns3:_="">
    <xsd:import namespace="48134b18-13d1-4a2b-a8a6-3e26a8065b95"/>
    <xsd:import namespace="9d4de57e-282e-413d-ba7d-18fb43f9d99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8134b18-13d1-4a2b-a8a6-3e26a8065b9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5" nillable="true" ma:displayName="Location" ma:internalName="MediaServiceLocation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d4de57e-282e-413d-ba7d-18fb43f9d99d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11B52B4-4861-4642-86B5-674E3226E8F3}">
  <ds:schemaRefs>
    <ds:schemaRef ds:uri="http://schemas.microsoft.com/office/infopath/2007/PartnerControls"/>
    <ds:schemaRef ds:uri="http://schemas.openxmlformats.org/package/2006/metadata/core-properties"/>
    <ds:schemaRef ds:uri="48134b18-13d1-4a2b-a8a6-3e26a8065b95"/>
    <ds:schemaRef ds:uri="http://www.w3.org/XML/1998/namespace"/>
    <ds:schemaRef ds:uri="http://schemas.microsoft.com/office/2006/documentManagement/types"/>
    <ds:schemaRef ds:uri="http://purl.org/dc/dcmitype/"/>
    <ds:schemaRef ds:uri="http://purl.org/dc/elements/1.1/"/>
    <ds:schemaRef ds:uri="http://purl.org/dc/terms/"/>
    <ds:schemaRef ds:uri="9d4de57e-282e-413d-ba7d-18fb43f9d99d"/>
    <ds:schemaRef ds:uri="http://schemas.microsoft.com/office/2006/metadata/properties"/>
  </ds:schemaRefs>
</ds:datastoreItem>
</file>

<file path=customXml/itemProps2.xml><?xml version="1.0" encoding="utf-8"?>
<ds:datastoreItem xmlns:ds="http://schemas.openxmlformats.org/officeDocument/2006/customXml" ds:itemID="{5D855875-F892-40B7-86F2-D4E3C808EDB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F1ADDC9-9C28-466F-96AA-1D7ECA5392A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8134b18-13d1-4a2b-a8a6-3e26a8065b95"/>
    <ds:schemaRef ds:uri="9d4de57e-282e-413d-ba7d-18fb43f9d99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1168</TotalTime>
  <Words>1913</Words>
  <Application>Microsoft Office PowerPoint</Application>
  <PresentationFormat>On-screen Show (4:3)</PresentationFormat>
  <Paragraphs>221</Paragraphs>
  <Slides>21</Slides>
  <Notes>13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7" baseType="lpstr">
      <vt:lpstr>Arial</vt:lpstr>
      <vt:lpstr>Arial Rounded MT Bold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HP Inc.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 McCan</dc:creator>
  <cp:lastModifiedBy>Mrs J Lloyd</cp:lastModifiedBy>
  <cp:revision>32</cp:revision>
  <dcterms:created xsi:type="dcterms:W3CDTF">2021-09-13T10:55:26Z</dcterms:created>
  <dcterms:modified xsi:type="dcterms:W3CDTF">2022-07-11T13:02:34Z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0x010100CED674B59C52A3479E335EB8C490AE83</vt:lpwstr>
  </property>
</Properties>
</file>