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60" r:id="rId5"/>
    <p:sldId id="266" r:id="rId6"/>
    <p:sldId id="267" r:id="rId7"/>
    <p:sldId id="268" r:id="rId8"/>
    <p:sldId id="269" r:id="rId9"/>
    <p:sldId id="259" r:id="rId10"/>
    <p:sldId id="270" r:id="rId11"/>
    <p:sldId id="271" r:id="rId12"/>
    <p:sldId id="261" r:id="rId13"/>
    <p:sldId id="262" r:id="rId14"/>
    <p:sldId id="263" r:id="rId15"/>
    <p:sldId id="264" r:id="rId16"/>
    <p:sldId id="265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6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72" d="100"/>
          <a:sy n="72" d="100"/>
        </p:scale>
        <p:origin x="135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AACF9-C0BF-4A6C-A230-595884C64A51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29E6-5CE9-41B2-ADD8-04CC7DAD0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587771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AACF9-C0BF-4A6C-A230-595884C64A51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29E6-5CE9-41B2-ADD8-04CC7DAD0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054054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AACF9-C0BF-4A6C-A230-595884C64A51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29E6-5CE9-41B2-ADD8-04CC7DAD0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82964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AACF9-C0BF-4A6C-A230-595884C64A51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29E6-5CE9-41B2-ADD8-04CC7DAD0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768158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AACF9-C0BF-4A6C-A230-595884C64A51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29E6-5CE9-41B2-ADD8-04CC7DAD0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78419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AACF9-C0BF-4A6C-A230-595884C64A51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29E6-5CE9-41B2-ADD8-04CC7DAD0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308885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AACF9-C0BF-4A6C-A230-595884C64A51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29E6-5CE9-41B2-ADD8-04CC7DAD0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236510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AACF9-C0BF-4A6C-A230-595884C64A51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29E6-5CE9-41B2-ADD8-04CC7DAD0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73350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AACF9-C0BF-4A6C-A230-595884C64A51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29E6-5CE9-41B2-ADD8-04CC7DAD0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705359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AACF9-C0BF-4A6C-A230-595884C64A51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29E6-5CE9-41B2-ADD8-04CC7DAD0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805916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AACF9-C0BF-4A6C-A230-595884C64A51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29E6-5CE9-41B2-ADD8-04CC7DAD0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788834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AACF9-C0BF-4A6C-A230-595884C64A51}" type="datetimeFigureOut">
              <a:rPr lang="en-GB" smtClean="0"/>
              <a:t>27/09/2022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229E6-5CE9-41B2-ADD8-04CC7DAD0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355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examspecs/zgvg6fr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7200800" cy="983940"/>
          </a:xfrm>
          <a:solidFill>
            <a:schemeClr val="accent4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VIBRANT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75000"/>
                  </a:schemeClr>
                </a:solidFill>
              </a:rPr>
              <a:t>INCLUSIVE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PROUD</a:t>
            </a:r>
          </a:p>
        </p:txBody>
      </p:sp>
      <p:pic>
        <p:nvPicPr>
          <p:cNvPr id="1026" name="Picture 2" descr="Image result for ellesmere park hig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00980"/>
            <a:ext cx="1043608" cy="104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E70B287-7A9F-43C5-805D-B047972074FA}"/>
              </a:ext>
            </a:extLst>
          </p:cNvPr>
          <p:cNvSpPr txBox="1"/>
          <p:nvPr/>
        </p:nvSpPr>
        <p:spPr>
          <a:xfrm>
            <a:off x="1949301" y="1556792"/>
            <a:ext cx="5178277" cy="58477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GB" sz="3200" dirty="0"/>
              <a:t>GCSE Language and Literature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557812-456E-4E16-93DE-C7D974978994}"/>
              </a:ext>
            </a:extLst>
          </p:cNvPr>
          <p:cNvSpPr txBox="1"/>
          <p:nvPr/>
        </p:nvSpPr>
        <p:spPr>
          <a:xfrm>
            <a:off x="1422003" y="2446469"/>
            <a:ext cx="6299994" cy="2246769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dirty="0"/>
              <a:t>An overview of: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Structure of the Language GCSE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How to revise the Language component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Structure of Literature GCSE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How to revise the Literature component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EB7C65-C362-4066-B6E4-C4DBCC93B88D}"/>
              </a:ext>
            </a:extLst>
          </p:cNvPr>
          <p:cNvSpPr/>
          <p:nvPr/>
        </p:nvSpPr>
        <p:spPr>
          <a:xfrm>
            <a:off x="3509628" y="4966700"/>
            <a:ext cx="5418348" cy="181588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i="1" dirty="0">
                <a:solidFill>
                  <a:srgbClr val="4C2E6C"/>
                </a:solidFill>
                <a:latin typeface="+mj-lt"/>
              </a:rPr>
              <a:t>“If I read a book and it makes my whole body so cold no fire can ever warm me, I know that it is poetry.” – Emily Dickinson</a:t>
            </a:r>
            <a:endParaRPr lang="en-US" sz="2800" b="0" i="0" dirty="0">
              <a:solidFill>
                <a:srgbClr val="4C2E6C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11922616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7200800" cy="983940"/>
          </a:xfrm>
          <a:solidFill>
            <a:schemeClr val="accent4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VIBRANT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75000"/>
                  </a:schemeClr>
                </a:solidFill>
              </a:rPr>
              <a:t>INCLUSIVE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PROUD</a:t>
            </a:r>
          </a:p>
        </p:txBody>
      </p:sp>
      <p:pic>
        <p:nvPicPr>
          <p:cNvPr id="1026" name="Picture 2" descr="Image result for ellesmere park hig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00980"/>
            <a:ext cx="1043608" cy="104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4DCEE44-A333-4CAA-B7F0-717B7E074F3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800" t="37394" r="24013" b="20586"/>
          <a:stretch/>
        </p:blipFill>
        <p:spPr>
          <a:xfrm>
            <a:off x="593558" y="1700808"/>
            <a:ext cx="7956884" cy="367240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844767475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7200800" cy="983940"/>
          </a:xfrm>
          <a:solidFill>
            <a:schemeClr val="accent4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VIBRANT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75000"/>
                  </a:schemeClr>
                </a:solidFill>
              </a:rPr>
              <a:t>INCLUSIVE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PROUD</a:t>
            </a:r>
          </a:p>
        </p:txBody>
      </p:sp>
      <p:pic>
        <p:nvPicPr>
          <p:cNvPr id="1026" name="Picture 2" descr="Image result for ellesmere park hig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00980"/>
            <a:ext cx="1043608" cy="104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009650-C7F0-4C7B-8758-077C286966EF}"/>
              </a:ext>
            </a:extLst>
          </p:cNvPr>
          <p:cNvSpPr txBox="1"/>
          <p:nvPr/>
        </p:nvSpPr>
        <p:spPr>
          <a:xfrm>
            <a:off x="467544" y="1556792"/>
            <a:ext cx="5910785" cy="489364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Paper 1 (1 hour 45 minutes)= 64 marks</a:t>
            </a:r>
          </a:p>
          <a:p>
            <a:endParaRPr lang="en-GB" sz="2400" dirty="0"/>
          </a:p>
          <a:p>
            <a:r>
              <a:rPr lang="en-GB" sz="2400" u="sng" dirty="0"/>
              <a:t>Part A- Reading= 24 marks</a:t>
            </a:r>
          </a:p>
          <a:p>
            <a:r>
              <a:rPr lang="en-GB" sz="2400" dirty="0"/>
              <a:t>Q1. Short form answer (1 mark)</a:t>
            </a:r>
          </a:p>
          <a:p>
            <a:r>
              <a:rPr lang="en-GB" sz="2400" dirty="0"/>
              <a:t>Q2. Short form retrieval (2 marks)</a:t>
            </a:r>
          </a:p>
          <a:p>
            <a:r>
              <a:rPr lang="en-GB" sz="2400" dirty="0"/>
              <a:t>Q3. Language and structure analysis (6 marks)</a:t>
            </a:r>
          </a:p>
          <a:p>
            <a:r>
              <a:rPr lang="en-GB" sz="2400" dirty="0"/>
              <a:t>Q4. Evaluate (15 marks)</a:t>
            </a:r>
          </a:p>
          <a:p>
            <a:r>
              <a:rPr lang="en-GB" sz="2400" dirty="0"/>
              <a:t>(45 minutes)</a:t>
            </a:r>
          </a:p>
          <a:p>
            <a:endParaRPr lang="en-GB" sz="2400" dirty="0"/>
          </a:p>
          <a:p>
            <a:r>
              <a:rPr lang="en-GB" sz="2400" u="sng" dirty="0"/>
              <a:t>Part B- Imaginative Writing= 40 marks</a:t>
            </a:r>
          </a:p>
          <a:p>
            <a:r>
              <a:rPr lang="en-GB" sz="2400" dirty="0"/>
              <a:t>Q5 or 6.</a:t>
            </a:r>
          </a:p>
          <a:p>
            <a:r>
              <a:rPr lang="en-GB" sz="2400" dirty="0"/>
              <a:t>Assessed on </a:t>
            </a:r>
            <a:r>
              <a:rPr lang="en-GB" sz="2400" dirty="0" err="1"/>
              <a:t>SPaG</a:t>
            </a:r>
            <a:r>
              <a:rPr lang="en-GB" sz="2400" dirty="0"/>
              <a:t> + vocabulary + </a:t>
            </a:r>
            <a:r>
              <a:rPr lang="en-GB" sz="2400" i="1" dirty="0"/>
              <a:t>structure</a:t>
            </a:r>
          </a:p>
          <a:p>
            <a:r>
              <a:rPr lang="en-GB" sz="2400" dirty="0"/>
              <a:t>(1 hour)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150856-D840-433C-B345-105712FFDC02}"/>
              </a:ext>
            </a:extLst>
          </p:cNvPr>
          <p:cNvSpPr txBox="1"/>
          <p:nvPr/>
        </p:nvSpPr>
        <p:spPr>
          <a:xfrm>
            <a:off x="6679029" y="3080285"/>
            <a:ext cx="2016224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Exam tip:</a:t>
            </a:r>
          </a:p>
          <a:p>
            <a:r>
              <a:rPr lang="en-GB" sz="2400" dirty="0"/>
              <a:t>Writing is </a:t>
            </a:r>
            <a:r>
              <a:rPr lang="en-GB" sz="2400" i="1" dirty="0"/>
              <a:t>key </a:t>
            </a:r>
            <a:r>
              <a:rPr lang="en-GB" sz="2400" dirty="0"/>
              <a:t>on this paper.</a:t>
            </a:r>
            <a:r>
              <a:rPr lang="en-GB" sz="2400" i="1" dirty="0"/>
              <a:t>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844767475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4F22F1C-8840-4671-A2B4-0D546832C6B1}"/>
              </a:ext>
            </a:extLst>
          </p:cNvPr>
          <p:cNvSpPr txBox="1"/>
          <p:nvPr/>
        </p:nvSpPr>
        <p:spPr>
          <a:xfrm>
            <a:off x="179512" y="243512"/>
            <a:ext cx="6799425" cy="637097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400" b="1" dirty="0"/>
              <a:t>Paper 2 (2 hours 5 minutes)= 96 marks</a:t>
            </a:r>
          </a:p>
          <a:p>
            <a:endParaRPr lang="en-GB" sz="2400" dirty="0"/>
          </a:p>
          <a:p>
            <a:r>
              <a:rPr lang="en-GB" sz="2400" u="sng" dirty="0"/>
              <a:t>Part A- Reading= 56 marks</a:t>
            </a:r>
          </a:p>
          <a:p>
            <a:r>
              <a:rPr lang="en-GB" sz="2400" dirty="0"/>
              <a:t>Q1. Short form answer (1 mark)</a:t>
            </a:r>
          </a:p>
          <a:p>
            <a:r>
              <a:rPr lang="en-GB" sz="2400" dirty="0"/>
              <a:t>Q2. Short form retrieval (2 marks)</a:t>
            </a:r>
          </a:p>
          <a:p>
            <a:r>
              <a:rPr lang="en-GB" sz="2400" dirty="0"/>
              <a:t>Q3. Language and structure analysis (15 marks)</a:t>
            </a:r>
          </a:p>
          <a:p>
            <a:r>
              <a:rPr lang="en-GB" sz="2400" dirty="0"/>
              <a:t>Q4. Short form answer (2 marks)</a:t>
            </a:r>
          </a:p>
          <a:p>
            <a:r>
              <a:rPr lang="en-GB" sz="2400" dirty="0"/>
              <a:t>Q5. Short form comment (2 marks)</a:t>
            </a:r>
          </a:p>
          <a:p>
            <a:r>
              <a:rPr lang="en-GB" sz="2400" dirty="0"/>
              <a:t>Q6. Evaluate (15 marks)</a:t>
            </a:r>
          </a:p>
          <a:p>
            <a:r>
              <a:rPr lang="en-GB" sz="2400" dirty="0"/>
              <a:t>Q7a. Compare </a:t>
            </a:r>
            <a:r>
              <a:rPr lang="en-GB" sz="2400" i="1" dirty="0"/>
              <a:t>similarities </a:t>
            </a:r>
            <a:r>
              <a:rPr lang="en-GB" sz="2400" dirty="0"/>
              <a:t>(6 marks)</a:t>
            </a:r>
          </a:p>
          <a:p>
            <a:r>
              <a:rPr lang="en-GB" sz="2400" dirty="0"/>
              <a:t>Q7b. Compare similarities and differences (14 marks)</a:t>
            </a:r>
          </a:p>
          <a:p>
            <a:r>
              <a:rPr lang="en-GB" sz="2400" dirty="0"/>
              <a:t>(1 hour 15 minutes)</a:t>
            </a:r>
          </a:p>
          <a:p>
            <a:endParaRPr lang="en-GB" sz="2400" dirty="0"/>
          </a:p>
          <a:p>
            <a:r>
              <a:rPr lang="en-GB" sz="2400" u="sng" dirty="0"/>
              <a:t>Part B- Transactional Writing= 40 marks</a:t>
            </a:r>
          </a:p>
          <a:p>
            <a:r>
              <a:rPr lang="en-GB" sz="2400" dirty="0"/>
              <a:t>Q8 or 9.</a:t>
            </a:r>
          </a:p>
          <a:p>
            <a:r>
              <a:rPr lang="en-GB" sz="2400" dirty="0"/>
              <a:t>Assessed on </a:t>
            </a:r>
            <a:r>
              <a:rPr lang="en-GB" sz="2400" dirty="0" err="1"/>
              <a:t>SPaG</a:t>
            </a:r>
            <a:r>
              <a:rPr lang="en-GB" sz="2400" dirty="0"/>
              <a:t> + vocabulary + </a:t>
            </a:r>
            <a:r>
              <a:rPr lang="en-GB" sz="2400" i="1" dirty="0"/>
              <a:t>structure</a:t>
            </a:r>
          </a:p>
          <a:p>
            <a:r>
              <a:rPr lang="en-GB" sz="2400" dirty="0"/>
              <a:t>(50 minutes)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2BF5684-F921-47D8-92BC-9CD7B6F579C3}"/>
              </a:ext>
            </a:extLst>
          </p:cNvPr>
          <p:cNvSpPr txBox="1"/>
          <p:nvPr/>
        </p:nvSpPr>
        <p:spPr>
          <a:xfrm>
            <a:off x="7128792" y="2348880"/>
            <a:ext cx="1835696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Exam tip:</a:t>
            </a:r>
          </a:p>
          <a:p>
            <a:r>
              <a:rPr lang="en-GB" sz="2400" dirty="0"/>
              <a:t>Time management is </a:t>
            </a:r>
            <a:r>
              <a:rPr lang="en-GB" sz="2400" i="1" dirty="0"/>
              <a:t>key </a:t>
            </a:r>
            <a:r>
              <a:rPr lang="en-GB" sz="2400" dirty="0"/>
              <a:t>on this paper.</a:t>
            </a:r>
            <a:r>
              <a:rPr lang="en-GB" sz="2400" i="1" dirty="0"/>
              <a:t>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844767475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7200800" cy="983940"/>
          </a:xfrm>
          <a:solidFill>
            <a:schemeClr val="accent4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VIBRANT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75000"/>
                  </a:schemeClr>
                </a:solidFill>
              </a:rPr>
              <a:t>INCLUSIVE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PROUD</a:t>
            </a:r>
          </a:p>
        </p:txBody>
      </p:sp>
      <p:pic>
        <p:nvPicPr>
          <p:cNvPr id="1026" name="Picture 2" descr="Image result for ellesmere park hig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00980"/>
            <a:ext cx="1043608" cy="104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5132C96-7459-46E0-9D6C-26E5B7DD5F86}"/>
              </a:ext>
            </a:extLst>
          </p:cNvPr>
          <p:cNvSpPr txBox="1"/>
          <p:nvPr/>
        </p:nvSpPr>
        <p:spPr>
          <a:xfrm>
            <a:off x="827584" y="1530288"/>
            <a:ext cx="771666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dirty="0"/>
              <a:t>What does a long form question look like? (Paper 1)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E6318C-BCB0-4B3F-8333-2208B99420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649" t="37538" r="27309" b="25431"/>
          <a:stretch/>
        </p:blipFill>
        <p:spPr>
          <a:xfrm>
            <a:off x="967483" y="2339209"/>
            <a:ext cx="7209031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569902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132C96-7459-46E0-9D6C-26E5B7DD5F86}"/>
              </a:ext>
            </a:extLst>
          </p:cNvPr>
          <p:cNvSpPr txBox="1"/>
          <p:nvPr/>
        </p:nvSpPr>
        <p:spPr>
          <a:xfrm>
            <a:off x="899592" y="260648"/>
            <a:ext cx="771666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dirty="0"/>
              <a:t>What does a long form question look like? (Paper 2)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F33A30-5701-4EE5-BE0E-7BC9E32505EF}"/>
              </a:ext>
            </a:extLst>
          </p:cNvPr>
          <p:cNvSpPr txBox="1"/>
          <p:nvPr/>
        </p:nvSpPr>
        <p:spPr>
          <a:xfrm>
            <a:off x="395536" y="1223256"/>
            <a:ext cx="8397482" cy="378565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lain" startAt="3"/>
            </a:pPr>
            <a:r>
              <a:rPr lang="en-GB" sz="2400" dirty="0"/>
              <a:t>Analyse how the writer uses language and structure to interest and engage readers.</a:t>
            </a:r>
          </a:p>
          <a:p>
            <a:pPr marL="342900" indent="-342900">
              <a:buAutoNum type="arabicPlain" startAt="3"/>
            </a:pPr>
            <a:endParaRPr lang="en-GB" sz="2400" dirty="0"/>
          </a:p>
          <a:p>
            <a:r>
              <a:rPr lang="en-GB" sz="2400" dirty="0"/>
              <a:t>In your answer you should write about: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Language features and techniques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Structural techniques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The effect on the reader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r>
              <a:rPr lang="en-GB" sz="2400" dirty="0"/>
              <a:t>Support your views with detailed reference to the text.</a:t>
            </a:r>
          </a:p>
          <a:p>
            <a:pPr algn="r"/>
            <a:r>
              <a:rPr lang="en-GB" sz="2400" dirty="0"/>
              <a:t>(15)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A9F22B-F7E4-41E7-8E66-4F4D27B79A82}"/>
              </a:ext>
            </a:extLst>
          </p:cNvPr>
          <p:cNvSpPr txBox="1"/>
          <p:nvPr/>
        </p:nvSpPr>
        <p:spPr>
          <a:xfrm>
            <a:off x="755576" y="5445224"/>
            <a:ext cx="5039328" cy="95410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dirty="0"/>
              <a:t>Exam tip:</a:t>
            </a:r>
          </a:p>
          <a:p>
            <a:r>
              <a:rPr lang="en-GB" sz="2800" dirty="0"/>
              <a:t>This question is </a:t>
            </a:r>
            <a:r>
              <a:rPr lang="en-GB" sz="2800" i="1" dirty="0"/>
              <a:t>always</a:t>
            </a:r>
            <a:r>
              <a:rPr lang="en-GB" sz="2800" dirty="0"/>
              <a:t> the same.</a:t>
            </a:r>
          </a:p>
        </p:txBody>
      </p:sp>
    </p:spTree>
    <p:extLst>
      <p:ext uri="{BB962C8B-B14F-4D97-AF65-F5344CB8AC3E}">
        <p14:creationId xmlns:p14="http://schemas.microsoft.com/office/powerpoint/2010/main" val="2715171889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7200800" cy="983940"/>
          </a:xfrm>
          <a:solidFill>
            <a:schemeClr val="accent4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VIBRANT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75000"/>
                  </a:schemeClr>
                </a:solidFill>
              </a:rPr>
              <a:t>INCLUSIVE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PROUD</a:t>
            </a:r>
          </a:p>
        </p:txBody>
      </p:sp>
      <p:pic>
        <p:nvPicPr>
          <p:cNvPr id="1026" name="Picture 2" descr="Image result for ellesmere park hig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00980"/>
            <a:ext cx="1043608" cy="104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E5B0AA4-363F-4B84-B15F-3D3AE7CB4F5D}"/>
              </a:ext>
            </a:extLst>
          </p:cNvPr>
          <p:cNvSpPr txBox="1"/>
          <p:nvPr/>
        </p:nvSpPr>
        <p:spPr>
          <a:xfrm>
            <a:off x="1619672" y="1458758"/>
            <a:ext cx="5611793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dirty="0"/>
              <a:t>How do you revise English Language?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4B779A-2EC1-4F21-A3B3-F35DAAC45EE1}"/>
              </a:ext>
            </a:extLst>
          </p:cNvPr>
          <p:cNvSpPr txBox="1"/>
          <p:nvPr/>
        </p:nvSpPr>
        <p:spPr>
          <a:xfrm>
            <a:off x="393120" y="2852936"/>
            <a:ext cx="4536504" cy="267765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Reading is key and using </a:t>
            </a:r>
            <a:r>
              <a:rPr lang="en-GB" sz="2800" i="1" dirty="0"/>
              <a:t>reciprocal reading</a:t>
            </a:r>
            <a:r>
              <a:rPr lang="en-GB" sz="2800" dirty="0"/>
              <a:t> skills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800" dirty="0"/>
              <a:t>Predicting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800" dirty="0"/>
              <a:t>Clarifying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800" dirty="0"/>
              <a:t>Questioning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800" dirty="0"/>
              <a:t>Summarising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DB5138-41FF-4DAD-94D1-4811E6A4AFE6}"/>
              </a:ext>
            </a:extLst>
          </p:cNvPr>
          <p:cNvSpPr txBox="1"/>
          <p:nvPr/>
        </p:nvSpPr>
        <p:spPr>
          <a:xfrm>
            <a:off x="5599938" y="2564904"/>
            <a:ext cx="3150942" cy="353943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These skills can be applied to any type of reading. Play to your strengths; wider reading can be </a:t>
            </a:r>
            <a:r>
              <a:rPr lang="en-GB" sz="2800" i="1" dirty="0"/>
              <a:t>anything</a:t>
            </a:r>
            <a:r>
              <a:rPr lang="en-GB" sz="2800" dirty="0"/>
              <a:t> that you are interested in.</a:t>
            </a:r>
          </a:p>
        </p:txBody>
      </p:sp>
    </p:spTree>
    <p:extLst>
      <p:ext uri="{BB962C8B-B14F-4D97-AF65-F5344CB8AC3E}">
        <p14:creationId xmlns:p14="http://schemas.microsoft.com/office/powerpoint/2010/main" val="2551196838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7200800" cy="983940"/>
          </a:xfrm>
          <a:solidFill>
            <a:schemeClr val="accent4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VIBRANT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75000"/>
                  </a:schemeClr>
                </a:solidFill>
              </a:rPr>
              <a:t>INCLUSIVE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PROUD</a:t>
            </a:r>
          </a:p>
        </p:txBody>
      </p:sp>
      <p:pic>
        <p:nvPicPr>
          <p:cNvPr id="1026" name="Picture 2" descr="Image result for ellesmere park hig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00980"/>
            <a:ext cx="1043608" cy="104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2F4114-3AFF-425A-88FE-3B114D3DE762}"/>
              </a:ext>
            </a:extLst>
          </p:cNvPr>
          <p:cNvSpPr txBox="1"/>
          <p:nvPr/>
        </p:nvSpPr>
        <p:spPr>
          <a:xfrm>
            <a:off x="514318" y="4941168"/>
            <a:ext cx="7874106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Key websites:</a:t>
            </a:r>
          </a:p>
          <a:p>
            <a:r>
              <a:rPr lang="en-GB" sz="2400" dirty="0">
                <a:hlinkClick r:id="rId3"/>
              </a:rPr>
              <a:t>https://www.bbc.co.uk/bitesize/examspecs/zgvg6fr</a:t>
            </a:r>
            <a:endParaRPr lang="en-GB" sz="2400" dirty="0"/>
          </a:p>
          <a:p>
            <a:r>
              <a:rPr lang="en-GB" sz="2400" dirty="0"/>
              <a:t>https://senecalearning.com/en-GB/blog/gcse-english-language-revision/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F4B73C-0E7B-4CE0-A5DA-B7B9CE361D67}"/>
              </a:ext>
            </a:extLst>
          </p:cNvPr>
          <p:cNvSpPr txBox="1"/>
          <p:nvPr/>
        </p:nvSpPr>
        <p:spPr>
          <a:xfrm>
            <a:off x="1645474" y="1465042"/>
            <a:ext cx="5611793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dirty="0"/>
              <a:t>How do you revise English Language?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69A248-5F73-4A07-8BC9-77E6AA4EFD19}"/>
              </a:ext>
            </a:extLst>
          </p:cNvPr>
          <p:cNvSpPr txBox="1"/>
          <p:nvPr/>
        </p:nvSpPr>
        <p:spPr>
          <a:xfrm>
            <a:off x="514318" y="2241171"/>
            <a:ext cx="7874106" cy="230832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Exam top tips: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Practise past exam papers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Make sure you do this under timed conditions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Use the mark scheme </a:t>
            </a:r>
            <a:r>
              <a:rPr lang="en-GB" sz="2400" i="1" dirty="0"/>
              <a:t>afterwards</a:t>
            </a:r>
            <a:r>
              <a:rPr lang="en-GB" sz="2400" dirty="0"/>
              <a:t> to see your strengths and areas for development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PLAN, PLAN, PLAN different kinds of stories/ writing</a:t>
            </a:r>
          </a:p>
        </p:txBody>
      </p:sp>
    </p:spTree>
    <p:extLst>
      <p:ext uri="{BB962C8B-B14F-4D97-AF65-F5344CB8AC3E}">
        <p14:creationId xmlns:p14="http://schemas.microsoft.com/office/powerpoint/2010/main" val="2879088231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7200800" cy="983940"/>
          </a:xfrm>
          <a:solidFill>
            <a:schemeClr val="accent4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VIBRANT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75000"/>
                  </a:schemeClr>
                </a:solidFill>
              </a:rPr>
              <a:t>INCLUSIVE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PROUD</a:t>
            </a:r>
          </a:p>
        </p:txBody>
      </p:sp>
      <p:pic>
        <p:nvPicPr>
          <p:cNvPr id="1026" name="Picture 2" descr="Image result for ellesmere park hig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00980"/>
            <a:ext cx="1043608" cy="104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E45D00-5CB9-4677-91EA-E8BE35F0B0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800" t="24788" r="24013" b="10781"/>
          <a:stretch/>
        </p:blipFill>
        <p:spPr>
          <a:xfrm>
            <a:off x="899592" y="1399480"/>
            <a:ext cx="7344816" cy="519787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844767475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9464462-7E35-45C8-A418-08FDFCDE42FA}"/>
              </a:ext>
            </a:extLst>
          </p:cNvPr>
          <p:cNvSpPr txBox="1"/>
          <p:nvPr/>
        </p:nvSpPr>
        <p:spPr>
          <a:xfrm>
            <a:off x="1069146" y="1510073"/>
            <a:ext cx="7005707" cy="5016758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Section A: Romeo and Juliet</a:t>
            </a:r>
          </a:p>
          <a:p>
            <a:r>
              <a:rPr lang="en-GB" sz="2000" dirty="0"/>
              <a:t>Part A (20 marks)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Analyse language, form and structure based on an unseen extract from the play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Must only mention the extract</a:t>
            </a:r>
          </a:p>
          <a:p>
            <a:r>
              <a:rPr lang="en-GB" sz="2000" dirty="0"/>
              <a:t>Part B (20 marks)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Discuss the given theme and its effect in the play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Must give contextual information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Must </a:t>
            </a:r>
            <a:r>
              <a:rPr lang="en-GB" sz="2000" b="1" dirty="0"/>
              <a:t>not</a:t>
            </a:r>
            <a:r>
              <a:rPr lang="en-GB" sz="2000" dirty="0"/>
              <a:t> mention the extract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r>
              <a:rPr lang="en-GB" sz="2000" dirty="0"/>
              <a:t>Section B: An Inspector Calls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Choice of two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Only answer </a:t>
            </a:r>
            <a:r>
              <a:rPr lang="en-GB" sz="2000" b="1" dirty="0"/>
              <a:t>one</a:t>
            </a: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16 marks for responding to the play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16 marks for context (social/political/historical)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8 marks for </a:t>
            </a:r>
            <a:r>
              <a:rPr lang="en-GB" sz="2000" dirty="0" err="1"/>
              <a:t>SPaG</a:t>
            </a:r>
            <a:endParaRPr lang="en-GB" sz="20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C79F4F-5590-4536-A2B2-853E364C18D1}"/>
              </a:ext>
            </a:extLst>
          </p:cNvPr>
          <p:cNvSpPr/>
          <p:nvPr/>
        </p:nvSpPr>
        <p:spPr>
          <a:xfrm>
            <a:off x="539552" y="332656"/>
            <a:ext cx="8280920" cy="95410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u="sng" dirty="0"/>
              <a:t>Paper 1: Shakespeare and Post-1914 Literature </a:t>
            </a:r>
          </a:p>
          <a:p>
            <a:pPr algn="ctr"/>
            <a:r>
              <a:rPr lang="en-GB" sz="2800" u="sng" dirty="0"/>
              <a:t>(1 hour 45 minutes)= 80 marks</a:t>
            </a:r>
          </a:p>
        </p:txBody>
      </p:sp>
    </p:spTree>
    <p:extLst>
      <p:ext uri="{BB962C8B-B14F-4D97-AF65-F5344CB8AC3E}">
        <p14:creationId xmlns:p14="http://schemas.microsoft.com/office/powerpoint/2010/main" val="214445008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D86A225-77DD-45D2-8563-093BFC91CFA9}"/>
              </a:ext>
            </a:extLst>
          </p:cNvPr>
          <p:cNvSpPr txBox="1"/>
          <p:nvPr/>
        </p:nvSpPr>
        <p:spPr>
          <a:xfrm>
            <a:off x="743958" y="1268760"/>
            <a:ext cx="7872107" cy="532453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Section A: A Christmas Carol</a:t>
            </a:r>
          </a:p>
          <a:p>
            <a:r>
              <a:rPr lang="en-GB" sz="2000" dirty="0"/>
              <a:t>Part A (20 marks)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Analyse language, form and structure based on an unseen extract from the play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Must only mention the extract</a:t>
            </a:r>
          </a:p>
          <a:p>
            <a:r>
              <a:rPr lang="en-GB" sz="2000" dirty="0"/>
              <a:t>Part B (20 marks)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Discuss the given theme/character/setting and its effect in the novel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Must </a:t>
            </a:r>
            <a:r>
              <a:rPr lang="en-GB" sz="2000" b="1" dirty="0"/>
              <a:t>not</a:t>
            </a:r>
            <a:r>
              <a:rPr lang="en-GB" sz="2000" dirty="0"/>
              <a:t> mention the extract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r>
              <a:rPr lang="en-GB" sz="2000" dirty="0"/>
              <a:t>Section B: Poetry (Seen and Unseen)</a:t>
            </a:r>
          </a:p>
          <a:p>
            <a:r>
              <a:rPr lang="en-GB" sz="2000" dirty="0"/>
              <a:t>Part A (20 marks)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Given one poem from the anthology and must compare to another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Analyse language, structure and form (+ themes)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Must include some context </a:t>
            </a:r>
          </a:p>
          <a:p>
            <a:r>
              <a:rPr lang="en-GB" sz="2000" dirty="0"/>
              <a:t>Part B (20 marks)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Given two poems (unseen) and must compare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Analyse language, structure and form (+ themes)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1D2DBC-055A-4A7C-8E64-F9FFFC326F63}"/>
              </a:ext>
            </a:extLst>
          </p:cNvPr>
          <p:cNvSpPr/>
          <p:nvPr/>
        </p:nvSpPr>
        <p:spPr>
          <a:xfrm>
            <a:off x="539552" y="148545"/>
            <a:ext cx="8280920" cy="95410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u="sng" dirty="0"/>
              <a:t>Paper 2: 19</a:t>
            </a:r>
            <a:r>
              <a:rPr lang="en-GB" sz="2800" u="sng" baseline="30000" dirty="0"/>
              <a:t>th</a:t>
            </a:r>
            <a:r>
              <a:rPr lang="en-GB" sz="2800" u="sng" dirty="0"/>
              <a:t> Century Novel and Poetry</a:t>
            </a:r>
          </a:p>
          <a:p>
            <a:pPr algn="ctr"/>
            <a:r>
              <a:rPr lang="en-GB" sz="2800" u="sng" dirty="0"/>
              <a:t>(2 hours 15 minutes)= 80 marks</a:t>
            </a:r>
          </a:p>
        </p:txBody>
      </p:sp>
    </p:spTree>
    <p:extLst>
      <p:ext uri="{BB962C8B-B14F-4D97-AF65-F5344CB8AC3E}">
        <p14:creationId xmlns:p14="http://schemas.microsoft.com/office/powerpoint/2010/main" val="431985355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90F8F21-572A-4468-ABB3-7C80D8325B75}"/>
              </a:ext>
            </a:extLst>
          </p:cNvPr>
          <p:cNvSpPr txBox="1"/>
          <p:nvPr/>
        </p:nvSpPr>
        <p:spPr>
          <a:xfrm>
            <a:off x="3702274" y="225336"/>
            <a:ext cx="1739451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dirty="0" err="1"/>
              <a:t>Mindmaps</a:t>
            </a:r>
            <a:endParaRPr lang="en-GB" sz="2800" dirty="0"/>
          </a:p>
        </p:txBody>
      </p:sp>
      <p:pic>
        <p:nvPicPr>
          <p:cNvPr id="8" name="Picture 7" descr="GCSE English- An Inspector Calls | Teaching Resources">
            <a:extLst>
              <a:ext uri="{FF2B5EF4-FFF2-40B4-BE49-F238E27FC236}">
                <a16:creationId xmlns:a16="http://schemas.microsoft.com/office/drawing/2014/main" id="{668C8C3C-D5FA-45F5-B09B-0849FF8592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1196752"/>
            <a:ext cx="4128459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6852CC1-4F97-42B4-9241-079F510C4B6C}"/>
              </a:ext>
            </a:extLst>
          </p:cNvPr>
          <p:cNvSpPr txBox="1"/>
          <p:nvPr/>
        </p:nvSpPr>
        <p:spPr>
          <a:xfrm>
            <a:off x="179512" y="1196752"/>
            <a:ext cx="3960439" cy="489364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The best way to use these is </a:t>
            </a:r>
            <a:r>
              <a:rPr lang="en-GB" sz="2400" i="1" dirty="0"/>
              <a:t>over time</a:t>
            </a:r>
            <a:r>
              <a:rPr lang="en-GB" sz="24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Start blank and write down everything that you know.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After completing some revision, add to what you know (in a different colour).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Repeat this process.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Writing in a different colour will show you the newer knowledge that you need to rehearse more.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8D1883-5166-45E1-8D74-D7C5A13A6CC6}"/>
              </a:ext>
            </a:extLst>
          </p:cNvPr>
          <p:cNvSpPr txBox="1"/>
          <p:nvPr/>
        </p:nvSpPr>
        <p:spPr>
          <a:xfrm>
            <a:off x="4667099" y="4509120"/>
            <a:ext cx="3938258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/>
              <a:t>Once you have a completed version: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Memorise 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Write from scratch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Check 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Add to it</a:t>
            </a:r>
          </a:p>
          <a:p>
            <a:r>
              <a:rPr lang="en-GB" dirty="0"/>
              <a:t>This promotes long-term memory gains.</a:t>
            </a:r>
          </a:p>
        </p:txBody>
      </p:sp>
    </p:spTree>
    <p:extLst>
      <p:ext uri="{BB962C8B-B14F-4D97-AF65-F5344CB8AC3E}">
        <p14:creationId xmlns:p14="http://schemas.microsoft.com/office/powerpoint/2010/main" val="1844767475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210139A-E9B2-43CE-95BD-599B78F2A48F}"/>
              </a:ext>
            </a:extLst>
          </p:cNvPr>
          <p:cNvSpPr txBox="1"/>
          <p:nvPr/>
        </p:nvSpPr>
        <p:spPr>
          <a:xfrm>
            <a:off x="3563888" y="267700"/>
            <a:ext cx="1577676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dirty="0"/>
              <a:t>Timelines</a:t>
            </a:r>
          </a:p>
        </p:txBody>
      </p:sp>
      <p:pic>
        <p:nvPicPr>
          <p:cNvPr id="2050" name="Picture 2" descr="A Christmas Carol Isolation Timeline | Teaching Resources">
            <a:extLst>
              <a:ext uri="{FF2B5EF4-FFF2-40B4-BE49-F238E27FC236}">
                <a16:creationId xmlns:a16="http://schemas.microsoft.com/office/drawing/2014/main" id="{6646F428-B9F9-4B76-AAEC-D8C983A117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08" y="1921646"/>
            <a:ext cx="5067619" cy="3587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21180DB-2EDC-4554-9B18-605B75509B1D}"/>
              </a:ext>
            </a:extLst>
          </p:cNvPr>
          <p:cNvSpPr txBox="1"/>
          <p:nvPr/>
        </p:nvSpPr>
        <p:spPr>
          <a:xfrm>
            <a:off x="251520" y="1268760"/>
            <a:ext cx="3384376" cy="489364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Timelines help you order your knowledge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Start with ‘Stave 1’ or ‘Act 1’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Write down the key events that happen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Write down the characters that you meet</a:t>
            </a:r>
          </a:p>
          <a:p>
            <a:endParaRPr lang="en-GB" sz="2400" dirty="0"/>
          </a:p>
          <a:p>
            <a:r>
              <a:rPr lang="en-GB" sz="2400" dirty="0"/>
              <a:t>Build on this: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Add key quotes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Add key themes</a:t>
            </a:r>
          </a:p>
        </p:txBody>
      </p:sp>
    </p:spTree>
    <p:extLst>
      <p:ext uri="{BB962C8B-B14F-4D97-AF65-F5344CB8AC3E}">
        <p14:creationId xmlns:p14="http://schemas.microsoft.com/office/powerpoint/2010/main" val="1844767475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6DF9405-7931-4BAD-AB1E-B74EF4550824}"/>
              </a:ext>
            </a:extLst>
          </p:cNvPr>
          <p:cNvSpPr txBox="1"/>
          <p:nvPr/>
        </p:nvSpPr>
        <p:spPr>
          <a:xfrm>
            <a:off x="3491880" y="172667"/>
            <a:ext cx="1704441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Flashcards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E7C72D-F007-48FD-BB4C-68BB2CCAD2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13" t="27590" r="50000" b="12182"/>
          <a:stretch/>
        </p:blipFill>
        <p:spPr>
          <a:xfrm>
            <a:off x="576064" y="1311440"/>
            <a:ext cx="2730999" cy="23965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C870EFD-5CAB-42A3-AE99-6AEC44E5A503}"/>
              </a:ext>
            </a:extLst>
          </p:cNvPr>
          <p:cNvSpPr txBox="1"/>
          <p:nvPr/>
        </p:nvSpPr>
        <p:spPr>
          <a:xfrm>
            <a:off x="4208580" y="1124744"/>
            <a:ext cx="4359356" cy="3046988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2400" dirty="0"/>
              <a:t>Key quote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Summarise the quote (in your own words)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Label the technique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Select key/ interesting words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Reader thinks (image created)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Reader feels (emotional response)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215149-D022-4A9F-8DEB-CC12A95A2A52}"/>
              </a:ext>
            </a:extLst>
          </p:cNvPr>
          <p:cNvSpPr txBox="1"/>
          <p:nvPr/>
        </p:nvSpPr>
        <p:spPr>
          <a:xfrm>
            <a:off x="683568" y="4669397"/>
            <a:ext cx="8029249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/>
              <a:t>Exam tip: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Flip the card over and re-write the quote in the middle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Read the quote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Say out loud to yourself what it says on the other side (without looking)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Turn it over and check what you remember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RAG it: red (didn’t remember much); amber (remembered half); green (nailed it)</a:t>
            </a:r>
          </a:p>
        </p:txBody>
      </p:sp>
    </p:spTree>
    <p:extLst>
      <p:ext uri="{BB962C8B-B14F-4D97-AF65-F5344CB8AC3E}">
        <p14:creationId xmlns:p14="http://schemas.microsoft.com/office/powerpoint/2010/main" val="1844767475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7200800" cy="983940"/>
          </a:xfrm>
          <a:solidFill>
            <a:schemeClr val="accent4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VIBRANT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75000"/>
                  </a:schemeClr>
                </a:solidFill>
              </a:rPr>
              <a:t>INCLUSIVE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PROUD</a:t>
            </a:r>
          </a:p>
        </p:txBody>
      </p:sp>
      <p:pic>
        <p:nvPicPr>
          <p:cNvPr id="1026" name="Picture 2" descr="Image result for ellesmere park hig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00980"/>
            <a:ext cx="1043608" cy="104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1356CA1-3C96-45CD-BD3C-EE178C8E1FBA}"/>
              </a:ext>
            </a:extLst>
          </p:cNvPr>
          <p:cNvSpPr txBox="1"/>
          <p:nvPr/>
        </p:nvSpPr>
        <p:spPr>
          <a:xfrm>
            <a:off x="3220508" y="1571128"/>
            <a:ext cx="270298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dirty="0"/>
              <a:t>Revision Sessions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4D3254-4330-4CCE-B8A2-967F5F8C1470}"/>
              </a:ext>
            </a:extLst>
          </p:cNvPr>
          <p:cNvSpPr txBox="1"/>
          <p:nvPr/>
        </p:nvSpPr>
        <p:spPr>
          <a:xfrm>
            <a:off x="971601" y="2420888"/>
            <a:ext cx="7056783" cy="310854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Every Friday morning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Every English teacher will be available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Separate cohort for TCR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Timetable up until Christmas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Revision resource and materials to be provided- </a:t>
            </a:r>
            <a:r>
              <a:rPr lang="en-GB" sz="2800" i="1" dirty="0"/>
              <a:t>must </a:t>
            </a:r>
            <a:r>
              <a:rPr lang="en-GB" sz="2800" dirty="0"/>
              <a:t>be kept in the maximise folder</a:t>
            </a:r>
          </a:p>
        </p:txBody>
      </p:sp>
    </p:spTree>
    <p:extLst>
      <p:ext uri="{BB962C8B-B14F-4D97-AF65-F5344CB8AC3E}">
        <p14:creationId xmlns:p14="http://schemas.microsoft.com/office/powerpoint/2010/main" val="1844767475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7200800" cy="983940"/>
          </a:xfrm>
          <a:solidFill>
            <a:schemeClr val="accent4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VIBRANT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75000"/>
                  </a:schemeClr>
                </a:solidFill>
              </a:rPr>
              <a:t>INCLUSIVE</a:t>
            </a:r>
            <a:r>
              <a:rPr lang="en-GB" b="1" dirty="0"/>
              <a:t> </a:t>
            </a:r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PROUD</a:t>
            </a:r>
          </a:p>
        </p:txBody>
      </p:sp>
      <p:pic>
        <p:nvPicPr>
          <p:cNvPr id="1026" name="Picture 2" descr="Image result for ellesmere park hig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200980"/>
            <a:ext cx="1043608" cy="104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767475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EPHS template</Template>
  <TotalTime>115</TotalTime>
  <Words>1013</Words>
  <Application>Microsoft Office PowerPoint</Application>
  <PresentationFormat>On-screen Show (4:3)</PresentationFormat>
  <Paragraphs>154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VIBRANT INCLUSIVE PROUD</vt:lpstr>
      <vt:lpstr>VIBRANT INCLUSIVE PROUD</vt:lpstr>
      <vt:lpstr>VIBRANT INCLUSIVE PROUD</vt:lpstr>
      <vt:lpstr>PowerPoint Presentation</vt:lpstr>
      <vt:lpstr>VIBRANT INCLUSIVE PROUD</vt:lpstr>
      <vt:lpstr>PowerPoint Presentation</vt:lpstr>
      <vt:lpstr>VIBRANT INCLUSIVE PROUD</vt:lpstr>
      <vt:lpstr>VIBRANT INCLUSIVE PROUD</vt:lpstr>
      <vt:lpstr>VIBRANT INCLUSIVE PROUD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VIBRANT INCLUSIVE PROUD</vt:lpstr>
      <vt:lpstr>VIBRANT INCLUSIVE PROUD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VIBRANT INCLUSIVE PROUD</dc:title>
  <dc:creator>Miss T Connor</dc:creator>
  <cp:lastModifiedBy>Miss T Connor</cp:lastModifiedBy>
  <cp:revision>13</cp:revision>
  <dcterms:created xsi:type="dcterms:W3CDTF">2022-09-27T08:52:47Z</dcterms:created>
  <dcterms:modified xsi:type="dcterms:W3CDTF">2022-09-27T13:51:23Z</dcterms:modified>
</cp:coreProperties>
</file>