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9" r:id="rId2"/>
    <p:sldId id="256"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5833"/>
  </p:normalViewPr>
  <p:slideViewPr>
    <p:cSldViewPr snapToGrid="0">
      <p:cViewPr varScale="1">
        <p:scale>
          <a:sx n="112" d="100"/>
          <a:sy n="112" d="100"/>
        </p:scale>
        <p:origin x="576"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A624AC-EFF9-D9CC-C7CE-E2158502C392}"/>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08FE6EA5-4D0B-75C5-9A76-9B94FEEDA0D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AC62D64-26C7-1D30-8711-99FD2F85CB88}"/>
              </a:ext>
            </a:extLst>
          </p:cNvPr>
          <p:cNvSpPr>
            <a:spLocks noGrp="1"/>
          </p:cNvSpPr>
          <p:nvPr>
            <p:ph type="dt" sz="half" idx="10"/>
          </p:nvPr>
        </p:nvSpPr>
        <p:spPr/>
        <p:txBody>
          <a:bodyPr/>
          <a:lstStyle/>
          <a:p>
            <a:fld id="{7DA05AB8-C518-4C4B-A36F-1EDE67CFA83D}" type="datetimeFigureOut">
              <a:rPr lang="en-US" smtClean="0"/>
              <a:t>10/10/2022</a:t>
            </a:fld>
            <a:endParaRPr lang="en-US" dirty="0"/>
          </a:p>
        </p:txBody>
      </p:sp>
      <p:sp>
        <p:nvSpPr>
          <p:cNvPr id="5" name="Footer Placeholder 4">
            <a:extLst>
              <a:ext uri="{FF2B5EF4-FFF2-40B4-BE49-F238E27FC236}">
                <a16:creationId xmlns:a16="http://schemas.microsoft.com/office/drawing/2014/main" id="{208ABD22-40E2-5C7F-F2F9-DCD4D5C3D13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7146AEA-8A25-F075-AF18-74896CE36EC2}"/>
              </a:ext>
            </a:extLst>
          </p:cNvPr>
          <p:cNvSpPr>
            <a:spLocks noGrp="1"/>
          </p:cNvSpPr>
          <p:nvPr>
            <p:ph type="sldNum" sz="quarter" idx="12"/>
          </p:nvPr>
        </p:nvSpPr>
        <p:spPr/>
        <p:txBody>
          <a:bodyPr/>
          <a:lstStyle/>
          <a:p>
            <a:fld id="{F4C39A87-7847-DB4E-9C43-E16691AB2AF0}" type="slidenum">
              <a:rPr lang="en-US" smtClean="0"/>
              <a:t>‹#›</a:t>
            </a:fld>
            <a:endParaRPr lang="en-US" dirty="0"/>
          </a:p>
        </p:txBody>
      </p:sp>
    </p:spTree>
    <p:extLst>
      <p:ext uri="{BB962C8B-B14F-4D97-AF65-F5344CB8AC3E}">
        <p14:creationId xmlns:p14="http://schemas.microsoft.com/office/powerpoint/2010/main" val="4415439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823B45-0D19-CB42-6772-E499009938C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C3AD2A6F-5F39-B08E-F9D1-0AD5CF7DFAF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CE392CB-0F35-54E3-4806-C973BBC14810}"/>
              </a:ext>
            </a:extLst>
          </p:cNvPr>
          <p:cNvSpPr>
            <a:spLocks noGrp="1"/>
          </p:cNvSpPr>
          <p:nvPr>
            <p:ph type="dt" sz="half" idx="10"/>
          </p:nvPr>
        </p:nvSpPr>
        <p:spPr/>
        <p:txBody>
          <a:bodyPr/>
          <a:lstStyle/>
          <a:p>
            <a:fld id="{7DA05AB8-C518-4C4B-A36F-1EDE67CFA83D}" type="datetimeFigureOut">
              <a:rPr lang="en-US" smtClean="0"/>
              <a:t>10/10/2022</a:t>
            </a:fld>
            <a:endParaRPr lang="en-US" dirty="0"/>
          </a:p>
        </p:txBody>
      </p:sp>
      <p:sp>
        <p:nvSpPr>
          <p:cNvPr id="5" name="Footer Placeholder 4">
            <a:extLst>
              <a:ext uri="{FF2B5EF4-FFF2-40B4-BE49-F238E27FC236}">
                <a16:creationId xmlns:a16="http://schemas.microsoft.com/office/drawing/2014/main" id="{FA2DCF94-E5CD-1FAF-5425-DAB014D60D8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863CA1C-0F81-2412-84A9-94E9089A993F}"/>
              </a:ext>
            </a:extLst>
          </p:cNvPr>
          <p:cNvSpPr>
            <a:spLocks noGrp="1"/>
          </p:cNvSpPr>
          <p:nvPr>
            <p:ph type="sldNum" sz="quarter" idx="12"/>
          </p:nvPr>
        </p:nvSpPr>
        <p:spPr/>
        <p:txBody>
          <a:bodyPr/>
          <a:lstStyle/>
          <a:p>
            <a:fld id="{F4C39A87-7847-DB4E-9C43-E16691AB2AF0}" type="slidenum">
              <a:rPr lang="en-US" smtClean="0"/>
              <a:t>‹#›</a:t>
            </a:fld>
            <a:endParaRPr lang="en-US" dirty="0"/>
          </a:p>
        </p:txBody>
      </p:sp>
    </p:spTree>
    <p:extLst>
      <p:ext uri="{BB962C8B-B14F-4D97-AF65-F5344CB8AC3E}">
        <p14:creationId xmlns:p14="http://schemas.microsoft.com/office/powerpoint/2010/main" val="35141213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DF8748-989F-35DA-DFF9-4D91E74243B6}"/>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164CB618-6B3C-E12A-67AE-6BF8494A223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0743AD3-D9AC-5D56-6D7B-312D806A5365}"/>
              </a:ext>
            </a:extLst>
          </p:cNvPr>
          <p:cNvSpPr>
            <a:spLocks noGrp="1"/>
          </p:cNvSpPr>
          <p:nvPr>
            <p:ph type="dt" sz="half" idx="10"/>
          </p:nvPr>
        </p:nvSpPr>
        <p:spPr/>
        <p:txBody>
          <a:bodyPr/>
          <a:lstStyle/>
          <a:p>
            <a:fld id="{7DA05AB8-C518-4C4B-A36F-1EDE67CFA83D}" type="datetimeFigureOut">
              <a:rPr lang="en-US" smtClean="0"/>
              <a:t>10/10/2022</a:t>
            </a:fld>
            <a:endParaRPr lang="en-US" dirty="0"/>
          </a:p>
        </p:txBody>
      </p:sp>
      <p:sp>
        <p:nvSpPr>
          <p:cNvPr id="5" name="Footer Placeholder 4">
            <a:extLst>
              <a:ext uri="{FF2B5EF4-FFF2-40B4-BE49-F238E27FC236}">
                <a16:creationId xmlns:a16="http://schemas.microsoft.com/office/drawing/2014/main" id="{0C455E9A-043F-9B50-E417-B8AD4F349A9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3656D47-F090-0266-9077-A53FC817759A}"/>
              </a:ext>
            </a:extLst>
          </p:cNvPr>
          <p:cNvSpPr>
            <a:spLocks noGrp="1"/>
          </p:cNvSpPr>
          <p:nvPr>
            <p:ph type="sldNum" sz="quarter" idx="12"/>
          </p:nvPr>
        </p:nvSpPr>
        <p:spPr/>
        <p:txBody>
          <a:bodyPr/>
          <a:lstStyle/>
          <a:p>
            <a:fld id="{F4C39A87-7847-DB4E-9C43-E16691AB2AF0}" type="slidenum">
              <a:rPr lang="en-US" smtClean="0"/>
              <a:t>‹#›</a:t>
            </a:fld>
            <a:endParaRPr lang="en-US" dirty="0"/>
          </a:p>
        </p:txBody>
      </p:sp>
    </p:spTree>
    <p:extLst>
      <p:ext uri="{BB962C8B-B14F-4D97-AF65-F5344CB8AC3E}">
        <p14:creationId xmlns:p14="http://schemas.microsoft.com/office/powerpoint/2010/main" val="3196457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DECA73-FA29-F60B-129A-5945712F526C}"/>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EA4E4EB-22F4-854F-DE9D-CF834588798B}"/>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9DEA26E-79CB-7E55-B82B-645055CC80DB}"/>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233E89AC-2174-ADED-A308-592F72B86534}"/>
              </a:ext>
            </a:extLst>
          </p:cNvPr>
          <p:cNvSpPr>
            <a:spLocks noGrp="1"/>
          </p:cNvSpPr>
          <p:nvPr>
            <p:ph type="dt" sz="half" idx="10"/>
          </p:nvPr>
        </p:nvSpPr>
        <p:spPr/>
        <p:txBody>
          <a:bodyPr/>
          <a:lstStyle/>
          <a:p>
            <a:fld id="{7DA05AB8-C518-4C4B-A36F-1EDE67CFA83D}" type="datetimeFigureOut">
              <a:rPr lang="en-US" smtClean="0"/>
              <a:t>10/10/2022</a:t>
            </a:fld>
            <a:endParaRPr lang="en-US" dirty="0"/>
          </a:p>
        </p:txBody>
      </p:sp>
      <p:sp>
        <p:nvSpPr>
          <p:cNvPr id="6" name="Footer Placeholder 5">
            <a:extLst>
              <a:ext uri="{FF2B5EF4-FFF2-40B4-BE49-F238E27FC236}">
                <a16:creationId xmlns:a16="http://schemas.microsoft.com/office/drawing/2014/main" id="{C49E6B19-403B-3940-566E-AD4D72E415D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09B8594D-4AA9-80E6-3B1C-C5C60F18EFF7}"/>
              </a:ext>
            </a:extLst>
          </p:cNvPr>
          <p:cNvSpPr>
            <a:spLocks noGrp="1"/>
          </p:cNvSpPr>
          <p:nvPr>
            <p:ph type="sldNum" sz="quarter" idx="12"/>
          </p:nvPr>
        </p:nvSpPr>
        <p:spPr/>
        <p:txBody>
          <a:bodyPr/>
          <a:lstStyle/>
          <a:p>
            <a:fld id="{F4C39A87-7847-DB4E-9C43-E16691AB2AF0}" type="slidenum">
              <a:rPr lang="en-US" smtClean="0"/>
              <a:t>‹#›</a:t>
            </a:fld>
            <a:endParaRPr lang="en-US" dirty="0"/>
          </a:p>
        </p:txBody>
      </p:sp>
    </p:spTree>
    <p:extLst>
      <p:ext uri="{BB962C8B-B14F-4D97-AF65-F5344CB8AC3E}">
        <p14:creationId xmlns:p14="http://schemas.microsoft.com/office/powerpoint/2010/main" val="1039992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926E7D-2887-60E9-D05D-50DC3B92D31E}"/>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928339-BA5D-67F1-4504-15372E3FC09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F3F13C9-DE79-5323-C462-7FF7D0C2DEF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9FB60C8A-10B3-0BC0-D15C-C789A0E6C9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11FC1D8-3FC7-BFB5-386D-501BC058748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5479E98-889B-C993-1112-00FD33A64C76}"/>
              </a:ext>
            </a:extLst>
          </p:cNvPr>
          <p:cNvSpPr>
            <a:spLocks noGrp="1"/>
          </p:cNvSpPr>
          <p:nvPr>
            <p:ph type="dt" sz="half" idx="10"/>
          </p:nvPr>
        </p:nvSpPr>
        <p:spPr/>
        <p:txBody>
          <a:bodyPr/>
          <a:lstStyle/>
          <a:p>
            <a:fld id="{7DA05AB8-C518-4C4B-A36F-1EDE67CFA83D}" type="datetimeFigureOut">
              <a:rPr lang="en-US" smtClean="0"/>
              <a:t>10/10/2022</a:t>
            </a:fld>
            <a:endParaRPr lang="en-US" dirty="0"/>
          </a:p>
        </p:txBody>
      </p:sp>
      <p:sp>
        <p:nvSpPr>
          <p:cNvPr id="8" name="Footer Placeholder 7">
            <a:extLst>
              <a:ext uri="{FF2B5EF4-FFF2-40B4-BE49-F238E27FC236}">
                <a16:creationId xmlns:a16="http://schemas.microsoft.com/office/drawing/2014/main" id="{41EB19D7-073E-F227-34A3-C4AB70B48563}"/>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8FFF611F-FFC9-2FA8-A434-BBCC89C1E4FF}"/>
              </a:ext>
            </a:extLst>
          </p:cNvPr>
          <p:cNvSpPr>
            <a:spLocks noGrp="1"/>
          </p:cNvSpPr>
          <p:nvPr>
            <p:ph type="sldNum" sz="quarter" idx="12"/>
          </p:nvPr>
        </p:nvSpPr>
        <p:spPr/>
        <p:txBody>
          <a:bodyPr/>
          <a:lstStyle/>
          <a:p>
            <a:fld id="{F4C39A87-7847-DB4E-9C43-E16691AB2AF0}" type="slidenum">
              <a:rPr lang="en-US" smtClean="0"/>
              <a:t>‹#›</a:t>
            </a:fld>
            <a:endParaRPr lang="en-US" dirty="0"/>
          </a:p>
        </p:txBody>
      </p:sp>
    </p:spTree>
    <p:extLst>
      <p:ext uri="{BB962C8B-B14F-4D97-AF65-F5344CB8AC3E}">
        <p14:creationId xmlns:p14="http://schemas.microsoft.com/office/powerpoint/2010/main" val="35236236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63D4AA-76E3-B646-7175-E67D3621D9C2}"/>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AF7C312C-9CA2-AB3D-15C0-7CCDD1E1898A}"/>
              </a:ext>
            </a:extLst>
          </p:cNvPr>
          <p:cNvSpPr>
            <a:spLocks noGrp="1"/>
          </p:cNvSpPr>
          <p:nvPr>
            <p:ph type="dt" sz="half" idx="10"/>
          </p:nvPr>
        </p:nvSpPr>
        <p:spPr/>
        <p:txBody>
          <a:bodyPr/>
          <a:lstStyle/>
          <a:p>
            <a:fld id="{7DA05AB8-C518-4C4B-A36F-1EDE67CFA83D}" type="datetimeFigureOut">
              <a:rPr lang="en-US" smtClean="0"/>
              <a:t>10/10/2022</a:t>
            </a:fld>
            <a:endParaRPr lang="en-US" dirty="0"/>
          </a:p>
        </p:txBody>
      </p:sp>
      <p:sp>
        <p:nvSpPr>
          <p:cNvPr id="4" name="Footer Placeholder 3">
            <a:extLst>
              <a:ext uri="{FF2B5EF4-FFF2-40B4-BE49-F238E27FC236}">
                <a16:creationId xmlns:a16="http://schemas.microsoft.com/office/drawing/2014/main" id="{AE8F67CD-B0F6-1D9F-1760-6FAF44F4ED60}"/>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EFC8BA11-411A-49A1-54CE-6DA3BF67EAED}"/>
              </a:ext>
            </a:extLst>
          </p:cNvPr>
          <p:cNvSpPr>
            <a:spLocks noGrp="1"/>
          </p:cNvSpPr>
          <p:nvPr>
            <p:ph type="sldNum" sz="quarter" idx="12"/>
          </p:nvPr>
        </p:nvSpPr>
        <p:spPr/>
        <p:txBody>
          <a:bodyPr/>
          <a:lstStyle/>
          <a:p>
            <a:fld id="{F4C39A87-7847-DB4E-9C43-E16691AB2AF0}" type="slidenum">
              <a:rPr lang="en-US" smtClean="0"/>
              <a:t>‹#›</a:t>
            </a:fld>
            <a:endParaRPr lang="en-US" dirty="0"/>
          </a:p>
        </p:txBody>
      </p:sp>
    </p:spTree>
    <p:extLst>
      <p:ext uri="{BB962C8B-B14F-4D97-AF65-F5344CB8AC3E}">
        <p14:creationId xmlns:p14="http://schemas.microsoft.com/office/powerpoint/2010/main" val="9868663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D1FFF10-CCEA-EC6E-E1CC-A4DC41FD6252}"/>
              </a:ext>
            </a:extLst>
          </p:cNvPr>
          <p:cNvSpPr>
            <a:spLocks noGrp="1"/>
          </p:cNvSpPr>
          <p:nvPr>
            <p:ph type="dt" sz="half" idx="10"/>
          </p:nvPr>
        </p:nvSpPr>
        <p:spPr/>
        <p:txBody>
          <a:bodyPr/>
          <a:lstStyle/>
          <a:p>
            <a:fld id="{7DA05AB8-C518-4C4B-A36F-1EDE67CFA83D}" type="datetimeFigureOut">
              <a:rPr lang="en-US" smtClean="0"/>
              <a:t>10/10/2022</a:t>
            </a:fld>
            <a:endParaRPr lang="en-US" dirty="0"/>
          </a:p>
        </p:txBody>
      </p:sp>
      <p:sp>
        <p:nvSpPr>
          <p:cNvPr id="3" name="Footer Placeholder 2">
            <a:extLst>
              <a:ext uri="{FF2B5EF4-FFF2-40B4-BE49-F238E27FC236}">
                <a16:creationId xmlns:a16="http://schemas.microsoft.com/office/drawing/2014/main" id="{BBAA5F32-0790-FD1B-7632-738DAE46152D}"/>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0C8BEA3C-0FFB-CCE8-1604-BD048B8CD739}"/>
              </a:ext>
            </a:extLst>
          </p:cNvPr>
          <p:cNvSpPr>
            <a:spLocks noGrp="1"/>
          </p:cNvSpPr>
          <p:nvPr>
            <p:ph type="sldNum" sz="quarter" idx="12"/>
          </p:nvPr>
        </p:nvSpPr>
        <p:spPr/>
        <p:txBody>
          <a:bodyPr/>
          <a:lstStyle/>
          <a:p>
            <a:fld id="{F4C39A87-7847-DB4E-9C43-E16691AB2AF0}" type="slidenum">
              <a:rPr lang="en-US" smtClean="0"/>
              <a:t>‹#›</a:t>
            </a:fld>
            <a:endParaRPr lang="en-US" dirty="0"/>
          </a:p>
        </p:txBody>
      </p:sp>
    </p:spTree>
    <p:extLst>
      <p:ext uri="{BB962C8B-B14F-4D97-AF65-F5344CB8AC3E}">
        <p14:creationId xmlns:p14="http://schemas.microsoft.com/office/powerpoint/2010/main" val="10705333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487EE7-5B3E-3AD6-746F-3A2CD44BACA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7A3B08EE-FE81-AAA5-7E04-0B32150A720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9ED12703-8852-C473-2828-E5D662679F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6A6CADA-67AC-7CAF-8A60-535A53A26987}"/>
              </a:ext>
            </a:extLst>
          </p:cNvPr>
          <p:cNvSpPr>
            <a:spLocks noGrp="1"/>
          </p:cNvSpPr>
          <p:nvPr>
            <p:ph type="dt" sz="half" idx="10"/>
          </p:nvPr>
        </p:nvSpPr>
        <p:spPr/>
        <p:txBody>
          <a:bodyPr/>
          <a:lstStyle/>
          <a:p>
            <a:fld id="{7DA05AB8-C518-4C4B-A36F-1EDE67CFA83D}" type="datetimeFigureOut">
              <a:rPr lang="en-US" smtClean="0"/>
              <a:t>10/10/2022</a:t>
            </a:fld>
            <a:endParaRPr lang="en-US" dirty="0"/>
          </a:p>
        </p:txBody>
      </p:sp>
      <p:sp>
        <p:nvSpPr>
          <p:cNvPr id="6" name="Footer Placeholder 5">
            <a:extLst>
              <a:ext uri="{FF2B5EF4-FFF2-40B4-BE49-F238E27FC236}">
                <a16:creationId xmlns:a16="http://schemas.microsoft.com/office/drawing/2014/main" id="{DB946BB2-317B-D767-AD57-99A8A125A9D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821AB53-958A-FEEC-76F3-9E33C4418C37}"/>
              </a:ext>
            </a:extLst>
          </p:cNvPr>
          <p:cNvSpPr>
            <a:spLocks noGrp="1"/>
          </p:cNvSpPr>
          <p:nvPr>
            <p:ph type="sldNum" sz="quarter" idx="12"/>
          </p:nvPr>
        </p:nvSpPr>
        <p:spPr/>
        <p:txBody>
          <a:bodyPr/>
          <a:lstStyle/>
          <a:p>
            <a:fld id="{F4C39A87-7847-DB4E-9C43-E16691AB2AF0}" type="slidenum">
              <a:rPr lang="en-US" smtClean="0"/>
              <a:t>‹#›</a:t>
            </a:fld>
            <a:endParaRPr lang="en-US" dirty="0"/>
          </a:p>
        </p:txBody>
      </p:sp>
    </p:spTree>
    <p:extLst>
      <p:ext uri="{BB962C8B-B14F-4D97-AF65-F5344CB8AC3E}">
        <p14:creationId xmlns:p14="http://schemas.microsoft.com/office/powerpoint/2010/main" val="33107163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576B7-7568-AAA5-866A-FE86877131C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18AB2695-9358-0720-3781-9BF995B2E09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90AECEA9-5F47-DED1-C781-C14623DF618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66530AF-7443-D3EC-C422-C11810767EB3}"/>
              </a:ext>
            </a:extLst>
          </p:cNvPr>
          <p:cNvSpPr>
            <a:spLocks noGrp="1"/>
          </p:cNvSpPr>
          <p:nvPr>
            <p:ph type="dt" sz="half" idx="10"/>
          </p:nvPr>
        </p:nvSpPr>
        <p:spPr/>
        <p:txBody>
          <a:bodyPr/>
          <a:lstStyle/>
          <a:p>
            <a:fld id="{7DA05AB8-C518-4C4B-A36F-1EDE67CFA83D}" type="datetimeFigureOut">
              <a:rPr lang="en-US" smtClean="0"/>
              <a:t>10/10/2022</a:t>
            </a:fld>
            <a:endParaRPr lang="en-US" dirty="0"/>
          </a:p>
        </p:txBody>
      </p:sp>
      <p:sp>
        <p:nvSpPr>
          <p:cNvPr id="6" name="Footer Placeholder 5">
            <a:extLst>
              <a:ext uri="{FF2B5EF4-FFF2-40B4-BE49-F238E27FC236}">
                <a16:creationId xmlns:a16="http://schemas.microsoft.com/office/drawing/2014/main" id="{71FC566F-311D-BA4E-3576-FFB55271453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DD8B9E5-BFE8-3DB3-20A1-BE4CDE35AE0B}"/>
              </a:ext>
            </a:extLst>
          </p:cNvPr>
          <p:cNvSpPr>
            <a:spLocks noGrp="1"/>
          </p:cNvSpPr>
          <p:nvPr>
            <p:ph type="sldNum" sz="quarter" idx="12"/>
          </p:nvPr>
        </p:nvSpPr>
        <p:spPr/>
        <p:txBody>
          <a:bodyPr/>
          <a:lstStyle/>
          <a:p>
            <a:fld id="{F4C39A87-7847-DB4E-9C43-E16691AB2AF0}" type="slidenum">
              <a:rPr lang="en-US" smtClean="0"/>
              <a:t>‹#›</a:t>
            </a:fld>
            <a:endParaRPr lang="en-US" dirty="0"/>
          </a:p>
        </p:txBody>
      </p:sp>
    </p:spTree>
    <p:extLst>
      <p:ext uri="{BB962C8B-B14F-4D97-AF65-F5344CB8AC3E}">
        <p14:creationId xmlns:p14="http://schemas.microsoft.com/office/powerpoint/2010/main" val="34596575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DF6ED1-79CC-2EFB-86CF-66C05C1329A6}"/>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72BBF39-9EB7-B9BF-5248-E8C554A8411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DD72384-6774-1BF9-2C3A-E44FC5EF7939}"/>
              </a:ext>
            </a:extLst>
          </p:cNvPr>
          <p:cNvSpPr>
            <a:spLocks noGrp="1"/>
          </p:cNvSpPr>
          <p:nvPr>
            <p:ph type="dt" sz="half" idx="10"/>
          </p:nvPr>
        </p:nvSpPr>
        <p:spPr/>
        <p:txBody>
          <a:bodyPr/>
          <a:lstStyle/>
          <a:p>
            <a:fld id="{7DA05AB8-C518-4C4B-A36F-1EDE67CFA83D}" type="datetimeFigureOut">
              <a:rPr lang="en-US" smtClean="0"/>
              <a:t>10/10/2022</a:t>
            </a:fld>
            <a:endParaRPr lang="en-US" dirty="0"/>
          </a:p>
        </p:txBody>
      </p:sp>
      <p:sp>
        <p:nvSpPr>
          <p:cNvPr id="5" name="Footer Placeholder 4">
            <a:extLst>
              <a:ext uri="{FF2B5EF4-FFF2-40B4-BE49-F238E27FC236}">
                <a16:creationId xmlns:a16="http://schemas.microsoft.com/office/drawing/2014/main" id="{9449B478-9216-E4A5-ADA0-C831AEEFBE3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9566C7E-C54E-0DF3-1728-2A67811F6D0C}"/>
              </a:ext>
            </a:extLst>
          </p:cNvPr>
          <p:cNvSpPr>
            <a:spLocks noGrp="1"/>
          </p:cNvSpPr>
          <p:nvPr>
            <p:ph type="sldNum" sz="quarter" idx="12"/>
          </p:nvPr>
        </p:nvSpPr>
        <p:spPr/>
        <p:txBody>
          <a:bodyPr/>
          <a:lstStyle/>
          <a:p>
            <a:fld id="{F4C39A87-7847-DB4E-9C43-E16691AB2AF0}" type="slidenum">
              <a:rPr lang="en-US" smtClean="0"/>
              <a:t>‹#›</a:t>
            </a:fld>
            <a:endParaRPr lang="en-US" dirty="0"/>
          </a:p>
        </p:txBody>
      </p:sp>
    </p:spTree>
    <p:extLst>
      <p:ext uri="{BB962C8B-B14F-4D97-AF65-F5344CB8AC3E}">
        <p14:creationId xmlns:p14="http://schemas.microsoft.com/office/powerpoint/2010/main" val="6370419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F0BF118-FE81-7FA3-E9FB-63E5751967FA}"/>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3B6D21E-A396-862E-2AB5-7737BDB8C318}"/>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347AA0C-74A8-4EBF-99AA-F8E698BF4D1A}"/>
              </a:ext>
            </a:extLst>
          </p:cNvPr>
          <p:cNvSpPr>
            <a:spLocks noGrp="1"/>
          </p:cNvSpPr>
          <p:nvPr>
            <p:ph type="dt" sz="half" idx="10"/>
          </p:nvPr>
        </p:nvSpPr>
        <p:spPr/>
        <p:txBody>
          <a:bodyPr/>
          <a:lstStyle/>
          <a:p>
            <a:fld id="{7DA05AB8-C518-4C4B-A36F-1EDE67CFA83D}" type="datetimeFigureOut">
              <a:rPr lang="en-US" smtClean="0"/>
              <a:t>10/10/2022</a:t>
            </a:fld>
            <a:endParaRPr lang="en-US" dirty="0"/>
          </a:p>
        </p:txBody>
      </p:sp>
      <p:sp>
        <p:nvSpPr>
          <p:cNvPr id="5" name="Footer Placeholder 4">
            <a:extLst>
              <a:ext uri="{FF2B5EF4-FFF2-40B4-BE49-F238E27FC236}">
                <a16:creationId xmlns:a16="http://schemas.microsoft.com/office/drawing/2014/main" id="{4EE494AC-D580-7703-A361-52B1A1DD6CD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BA1C20A-306B-C6F6-36AA-D290E184F578}"/>
              </a:ext>
            </a:extLst>
          </p:cNvPr>
          <p:cNvSpPr>
            <a:spLocks noGrp="1"/>
          </p:cNvSpPr>
          <p:nvPr>
            <p:ph type="sldNum" sz="quarter" idx="12"/>
          </p:nvPr>
        </p:nvSpPr>
        <p:spPr/>
        <p:txBody>
          <a:bodyPr/>
          <a:lstStyle/>
          <a:p>
            <a:fld id="{F4C39A87-7847-DB4E-9C43-E16691AB2AF0}" type="slidenum">
              <a:rPr lang="en-US" smtClean="0"/>
              <a:t>‹#›</a:t>
            </a:fld>
            <a:endParaRPr lang="en-US" dirty="0"/>
          </a:p>
        </p:txBody>
      </p:sp>
    </p:spTree>
    <p:extLst>
      <p:ext uri="{BB962C8B-B14F-4D97-AF65-F5344CB8AC3E}">
        <p14:creationId xmlns:p14="http://schemas.microsoft.com/office/powerpoint/2010/main" val="23676894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1A9E029-151D-BBEF-8FC1-B98423D8AFA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DCF79F5-35BE-2D1A-062A-38A0660484F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377A707-D707-0413-ED2E-C1EAB1B864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A05AB8-C518-4C4B-A36F-1EDE67CFA83D}" type="datetimeFigureOut">
              <a:rPr lang="en-US" smtClean="0"/>
              <a:t>10/10/2022</a:t>
            </a:fld>
            <a:endParaRPr lang="en-US" dirty="0"/>
          </a:p>
        </p:txBody>
      </p:sp>
      <p:sp>
        <p:nvSpPr>
          <p:cNvPr id="5" name="Footer Placeholder 4">
            <a:extLst>
              <a:ext uri="{FF2B5EF4-FFF2-40B4-BE49-F238E27FC236}">
                <a16:creationId xmlns:a16="http://schemas.microsoft.com/office/drawing/2014/main" id="{9A181D05-65B1-D92E-3C8D-9158F34215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2B1AF931-DD5F-C0D9-D901-BE576694806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C39A87-7847-DB4E-9C43-E16691AB2AF0}" type="slidenum">
              <a:rPr lang="en-US" smtClean="0"/>
              <a:t>‹#›</a:t>
            </a:fld>
            <a:endParaRPr lang="en-US" dirty="0"/>
          </a:p>
        </p:txBody>
      </p:sp>
    </p:spTree>
    <p:extLst>
      <p:ext uri="{BB962C8B-B14F-4D97-AF65-F5344CB8AC3E}">
        <p14:creationId xmlns:p14="http://schemas.microsoft.com/office/powerpoint/2010/main" val="21618819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2.jpeg"/><Relationship Id="rId7" Type="http://schemas.openxmlformats.org/officeDocument/2006/relationships/hyperlink" Target="https://www.seriouseats.com/choux-pastry"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11" Type="http://schemas.openxmlformats.org/officeDocument/2006/relationships/image" Target="../media/image9.png"/><Relationship Id="rId5" Type="http://schemas.openxmlformats.org/officeDocument/2006/relationships/image" Target="../media/image4.jpeg"/><Relationship Id="rId10" Type="http://schemas.openxmlformats.org/officeDocument/2006/relationships/image" Target="../media/image8.png"/><Relationship Id="rId4" Type="http://schemas.openxmlformats.org/officeDocument/2006/relationships/image" Target="../media/image3.jpeg"/><Relationship Id="rId9" Type="http://schemas.openxmlformats.org/officeDocument/2006/relationships/image" Target="../media/image7.jpeg"/></Relationships>
</file>

<file path=ppt/slides/_rels/slide2.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19.png"/><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image" Target="../media/image14.png"/><Relationship Id="rId11" Type="http://schemas.openxmlformats.org/officeDocument/2006/relationships/image" Target="../media/image18.png"/><Relationship Id="rId5" Type="http://schemas.openxmlformats.org/officeDocument/2006/relationships/image" Target="../media/image13.png"/><Relationship Id="rId10" Type="http://schemas.openxmlformats.org/officeDocument/2006/relationships/image" Target="../media/image1.png"/><Relationship Id="rId4" Type="http://schemas.openxmlformats.org/officeDocument/2006/relationships/image" Target="../media/image12.png"/><Relationship Id="rId9"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9" descr="Graphical user interface&#10;&#10;Description automatically generated">
            <a:extLst>
              <a:ext uri="{FF2B5EF4-FFF2-40B4-BE49-F238E27FC236}">
                <a16:creationId xmlns:a16="http://schemas.microsoft.com/office/drawing/2014/main" id="{AB3CB974-EAEF-BB38-1E32-E62408652BA3}"/>
              </a:ext>
            </a:extLst>
          </p:cNvPr>
          <p:cNvPicPr>
            <a:picLocks noChangeAspect="1"/>
          </p:cNvPicPr>
          <p:nvPr/>
        </p:nvPicPr>
        <p:blipFill>
          <a:blip r:embed="rId2"/>
          <a:stretch>
            <a:fillRect/>
          </a:stretch>
        </p:blipFill>
        <p:spPr>
          <a:xfrm>
            <a:off x="150920" y="56800"/>
            <a:ext cx="1481494" cy="457200"/>
          </a:xfrm>
          <a:prstGeom prst="rect">
            <a:avLst/>
          </a:prstGeom>
        </p:spPr>
      </p:pic>
      <p:graphicFrame>
        <p:nvGraphicFramePr>
          <p:cNvPr id="5" name="Table 4">
            <a:extLst>
              <a:ext uri="{FF2B5EF4-FFF2-40B4-BE49-F238E27FC236}">
                <a16:creationId xmlns:a16="http://schemas.microsoft.com/office/drawing/2014/main" id="{7CA23B09-7721-FCBE-26BC-CF045C329ACE}"/>
              </a:ext>
            </a:extLst>
          </p:cNvPr>
          <p:cNvGraphicFramePr>
            <a:graphicFrameLocks noGrp="1"/>
          </p:cNvGraphicFramePr>
          <p:nvPr>
            <p:extLst>
              <p:ext uri="{D42A27DB-BD31-4B8C-83A1-F6EECF244321}">
                <p14:modId xmlns:p14="http://schemas.microsoft.com/office/powerpoint/2010/main" val="1622106620"/>
              </p:ext>
            </p:extLst>
          </p:nvPr>
        </p:nvGraphicFramePr>
        <p:xfrm>
          <a:off x="1732981" y="56800"/>
          <a:ext cx="9771380" cy="457200"/>
        </p:xfrm>
        <a:graphic>
          <a:graphicData uri="http://schemas.openxmlformats.org/drawingml/2006/table">
            <a:tbl>
              <a:tblPr firstRow="1" firstCol="1" bandRow="1">
                <a:tableStyleId>{5C22544A-7EE6-4342-B048-85BDC9FD1C3A}</a:tableStyleId>
              </a:tblPr>
              <a:tblGrid>
                <a:gridCol w="9771380">
                  <a:extLst>
                    <a:ext uri="{9D8B030D-6E8A-4147-A177-3AD203B41FA5}">
                      <a16:colId xmlns:a16="http://schemas.microsoft.com/office/drawing/2014/main" val="3363675427"/>
                    </a:ext>
                  </a:extLst>
                </a:gridCol>
              </a:tblGrid>
              <a:tr h="0">
                <a:tc>
                  <a:txBody>
                    <a:bodyPr/>
                    <a:lstStyle/>
                    <a:p>
                      <a:pPr algn="ctr">
                        <a:spcAft>
                          <a:spcPts val="0"/>
                        </a:spcAft>
                      </a:pPr>
                      <a:r>
                        <a:rPr lang="en-GB" sz="3000" dirty="0">
                          <a:solidFill>
                            <a:sysClr val="windowText" lastClr="000000"/>
                          </a:solidFill>
                          <a:effectLst/>
                        </a:rPr>
                        <a:t>BECOMING AN EXPERT ON BAKING</a:t>
                      </a:r>
                      <a:r>
                        <a:rPr lang="en-GB" sz="3000" baseline="0" dirty="0">
                          <a:solidFill>
                            <a:sysClr val="windowText" lastClr="000000"/>
                          </a:solidFill>
                          <a:effectLst/>
                        </a:rPr>
                        <a:t> </a:t>
                      </a:r>
                      <a:r>
                        <a:rPr lang="en-GB" sz="3000" dirty="0">
                          <a:solidFill>
                            <a:sysClr val="windowText" lastClr="000000"/>
                          </a:solidFill>
                          <a:effectLst/>
                        </a:rPr>
                        <a:t>  </a:t>
                      </a:r>
                      <a:endParaRPr lang="en-GB"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FF00"/>
                    </a:solidFill>
                  </a:tcPr>
                </a:tc>
                <a:extLst>
                  <a:ext uri="{0D108BD9-81ED-4DB2-BD59-A6C34878D82A}">
                    <a16:rowId xmlns:a16="http://schemas.microsoft.com/office/drawing/2014/main" val="3868105514"/>
                  </a:ext>
                </a:extLst>
              </a:tr>
            </a:tbl>
          </a:graphicData>
        </a:graphic>
      </p:graphicFrame>
      <p:sp>
        <p:nvSpPr>
          <p:cNvPr id="8" name="Rectangle 7">
            <a:extLst>
              <a:ext uri="{FF2B5EF4-FFF2-40B4-BE49-F238E27FC236}">
                <a16:creationId xmlns:a16="http://schemas.microsoft.com/office/drawing/2014/main" id="{E52D10A6-7A66-34A4-4E6E-CCB128268ABA}"/>
              </a:ext>
            </a:extLst>
          </p:cNvPr>
          <p:cNvSpPr/>
          <p:nvPr/>
        </p:nvSpPr>
        <p:spPr>
          <a:xfrm>
            <a:off x="36395" y="554546"/>
            <a:ext cx="3728781" cy="938719"/>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a:r>
              <a:rPr lang="en-GB" sz="1100" dirty="0"/>
              <a:t>In your food technology lessons you are making bread and pastries. To become an expert you should be able to make pasties using only 4 ingredients and develop your own pastry using the method below. Using the method and ingredients make your own choux pastry. </a:t>
            </a:r>
          </a:p>
        </p:txBody>
      </p:sp>
      <p:pic>
        <p:nvPicPr>
          <p:cNvPr id="9" name="Picture 8">
            <a:extLst>
              <a:ext uri="{FF2B5EF4-FFF2-40B4-BE49-F238E27FC236}">
                <a16:creationId xmlns:a16="http://schemas.microsoft.com/office/drawing/2014/main" id="{C403C063-8D60-76C9-193F-EDF061D9D277}"/>
              </a:ext>
            </a:extLst>
          </p:cNvPr>
          <p:cNvPicPr>
            <a:picLocks noChangeAspect="1"/>
          </p:cNvPicPr>
          <p:nvPr/>
        </p:nvPicPr>
        <p:blipFill>
          <a:blip r:embed="rId3"/>
          <a:stretch>
            <a:fillRect/>
          </a:stretch>
        </p:blipFill>
        <p:spPr>
          <a:xfrm>
            <a:off x="1309497" y="1552961"/>
            <a:ext cx="1257550" cy="943163"/>
          </a:xfrm>
          <a:prstGeom prst="rect">
            <a:avLst/>
          </a:prstGeom>
          <a:ln>
            <a:noFill/>
          </a:ln>
          <a:effectLst>
            <a:outerShdw blurRad="190500" algn="tl" rotWithShape="0">
              <a:srgbClr val="000000">
                <a:alpha val="70000"/>
              </a:srgbClr>
            </a:outerShdw>
          </a:effectLst>
        </p:spPr>
      </p:pic>
      <p:sp>
        <p:nvSpPr>
          <p:cNvPr id="10" name="TextBox 9">
            <a:extLst>
              <a:ext uri="{FF2B5EF4-FFF2-40B4-BE49-F238E27FC236}">
                <a16:creationId xmlns:a16="http://schemas.microsoft.com/office/drawing/2014/main" id="{4666AA6E-71DD-7DA8-59B6-E19E0B285E36}"/>
              </a:ext>
            </a:extLst>
          </p:cNvPr>
          <p:cNvSpPr txBox="1"/>
          <p:nvPr/>
        </p:nvSpPr>
        <p:spPr>
          <a:xfrm>
            <a:off x="36395" y="4030071"/>
            <a:ext cx="3728781" cy="198515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just"/>
            <a:r>
              <a:rPr lang="en-US" sz="1200" b="1" dirty="0"/>
              <a:t>METHOD</a:t>
            </a:r>
          </a:p>
          <a:p>
            <a:pPr algn="just"/>
            <a:endParaRPr lang="en-US" sz="1200" b="1" dirty="0">
              <a:solidFill>
                <a:schemeClr val="tx1"/>
              </a:solidFill>
            </a:endParaRPr>
          </a:p>
          <a:p>
            <a:pPr marL="228600" indent="-228600" algn="just">
              <a:buFont typeface="+mj-lt"/>
              <a:buAutoNum type="arabicPeriod"/>
            </a:pPr>
            <a:r>
              <a:rPr lang="en-US" sz="1100" b="1" dirty="0">
                <a:solidFill>
                  <a:schemeClr val="tx1"/>
                </a:solidFill>
              </a:rPr>
              <a:t>Measure all ingredients </a:t>
            </a:r>
            <a:r>
              <a:rPr lang="en-US" sz="1100" dirty="0">
                <a:solidFill>
                  <a:schemeClr val="tx1"/>
                </a:solidFill>
              </a:rPr>
              <a:t>and </a:t>
            </a:r>
            <a:r>
              <a:rPr lang="en-GB" sz="1100" i="0" u="none" strike="noStrike" dirty="0">
                <a:solidFill>
                  <a:schemeClr val="tx1"/>
                </a:solidFill>
                <a:effectLst/>
              </a:rPr>
              <a:t>begin with bringing the </a:t>
            </a:r>
            <a:r>
              <a:rPr lang="en-GB" sz="1100" b="1" dirty="0">
                <a:solidFill>
                  <a:schemeClr val="tx1"/>
                </a:solidFill>
              </a:rPr>
              <a:t>water</a:t>
            </a:r>
            <a:r>
              <a:rPr lang="en-GB" sz="1100" b="1" i="0" u="none" strike="noStrike" dirty="0">
                <a:solidFill>
                  <a:schemeClr val="tx1"/>
                </a:solidFill>
                <a:effectLst/>
              </a:rPr>
              <a:t>, butter, salt and sugar to a boil.</a:t>
            </a:r>
          </a:p>
          <a:p>
            <a:pPr marL="228600" indent="-228600" algn="just">
              <a:buFont typeface="+mj-lt"/>
              <a:buAutoNum type="arabicPeriod"/>
            </a:pPr>
            <a:r>
              <a:rPr lang="en-GB" sz="1100" b="0" i="0" u="none" strike="noStrike" dirty="0">
                <a:solidFill>
                  <a:schemeClr val="tx1">
                    <a:lumMod val="75000"/>
                    <a:lumOff val="25000"/>
                  </a:schemeClr>
                </a:solidFill>
                <a:effectLst/>
              </a:rPr>
              <a:t>Take the pot off the heat and fully </a:t>
            </a:r>
            <a:r>
              <a:rPr lang="en-GB" sz="1100" b="1" i="0" u="none" strike="noStrike" dirty="0">
                <a:solidFill>
                  <a:schemeClr val="tx1">
                    <a:lumMod val="75000"/>
                    <a:lumOff val="25000"/>
                  </a:schemeClr>
                </a:solidFill>
                <a:effectLst/>
              </a:rPr>
              <a:t>mix in flour</a:t>
            </a:r>
            <a:r>
              <a:rPr lang="en-GB" sz="1100" b="0" i="0" u="none" strike="noStrike" dirty="0">
                <a:solidFill>
                  <a:schemeClr val="tx1">
                    <a:lumMod val="75000"/>
                    <a:lumOff val="25000"/>
                  </a:schemeClr>
                </a:solidFill>
                <a:effectLst/>
              </a:rPr>
              <a:t>. Once it’s combined and smooth, the mixture goes back on the heat.</a:t>
            </a:r>
          </a:p>
          <a:p>
            <a:pPr marL="228600" indent="-228600" algn="just">
              <a:buFont typeface="+mj-lt"/>
              <a:buAutoNum type="arabicPeriod"/>
            </a:pPr>
            <a:r>
              <a:rPr lang="en-GB" sz="1100" dirty="0">
                <a:solidFill>
                  <a:schemeClr val="tx1"/>
                </a:solidFill>
              </a:rPr>
              <a:t>F</a:t>
            </a:r>
            <a:r>
              <a:rPr lang="en-GB" sz="1100" b="0" i="0" u="none" strike="noStrike" dirty="0">
                <a:solidFill>
                  <a:schemeClr val="tx1"/>
                </a:solidFill>
                <a:effectLst/>
              </a:rPr>
              <a:t>irst you want to let your </a:t>
            </a:r>
            <a:r>
              <a:rPr lang="en-GB" sz="1100" b="1" i="0" u="none" strike="noStrike" dirty="0">
                <a:solidFill>
                  <a:schemeClr val="tx1"/>
                </a:solidFill>
                <a:effectLst/>
              </a:rPr>
              <a:t>dough cool down </a:t>
            </a:r>
            <a:r>
              <a:rPr lang="en-GB" sz="1100" b="0" i="0" u="none" strike="noStrike" dirty="0">
                <a:solidFill>
                  <a:schemeClr val="tx1"/>
                </a:solidFill>
                <a:effectLst/>
              </a:rPr>
              <a:t>before </a:t>
            </a:r>
            <a:r>
              <a:rPr lang="en-GB" sz="1100" b="1" i="0" u="none" strike="noStrike" dirty="0">
                <a:solidFill>
                  <a:schemeClr val="tx1"/>
                </a:solidFill>
                <a:effectLst/>
              </a:rPr>
              <a:t>adding the eggs</a:t>
            </a:r>
            <a:r>
              <a:rPr lang="en-GB" sz="1100" b="0" i="0" u="none" strike="noStrike" dirty="0">
                <a:solidFill>
                  <a:schemeClr val="tx1"/>
                </a:solidFill>
                <a:effectLst/>
              </a:rPr>
              <a:t>, since there's a risk of cooking them prematurely if they are added while still the dough is still hot. </a:t>
            </a:r>
          </a:p>
          <a:p>
            <a:pPr marL="228600" indent="-228600" algn="just">
              <a:buFont typeface="+mj-lt"/>
              <a:buAutoNum type="arabicPeriod"/>
            </a:pPr>
            <a:r>
              <a:rPr lang="en-GB" sz="1100" b="0" i="0" u="none" strike="noStrike" dirty="0">
                <a:solidFill>
                  <a:schemeClr val="tx1">
                    <a:lumMod val="75000"/>
                    <a:lumOff val="25000"/>
                  </a:schemeClr>
                </a:solidFill>
                <a:effectLst/>
              </a:rPr>
              <a:t>At this point, you can safely let the choux rest at room temperature for up to a couple hours before using.]</a:t>
            </a:r>
          </a:p>
        </p:txBody>
      </p:sp>
      <p:sp>
        <p:nvSpPr>
          <p:cNvPr id="11" name="TextBox 10">
            <a:extLst>
              <a:ext uri="{FF2B5EF4-FFF2-40B4-BE49-F238E27FC236}">
                <a16:creationId xmlns:a16="http://schemas.microsoft.com/office/drawing/2014/main" id="{97889A3B-9EBC-C3AC-9018-1777A826B5D3}"/>
              </a:ext>
            </a:extLst>
          </p:cNvPr>
          <p:cNvSpPr txBox="1"/>
          <p:nvPr/>
        </p:nvSpPr>
        <p:spPr>
          <a:xfrm>
            <a:off x="3830519" y="554546"/>
            <a:ext cx="6227882" cy="1138773"/>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r>
              <a:rPr lang="en-GB" sz="1200" b="1" i="0" u="none" strike="noStrike" dirty="0">
                <a:solidFill>
                  <a:schemeClr val="tx1"/>
                </a:solidFill>
                <a:effectLst/>
              </a:rPr>
              <a:t>The Key Techniques for Choux Success</a:t>
            </a:r>
          </a:p>
          <a:p>
            <a:endParaRPr lang="en-GB" sz="1200" b="1" i="0" u="none" strike="noStrike" dirty="0">
              <a:solidFill>
                <a:schemeClr val="tx1"/>
              </a:solidFill>
              <a:effectLst/>
            </a:endParaRPr>
          </a:p>
          <a:p>
            <a:pPr marL="285750" indent="-285750" algn="just">
              <a:buFont typeface="+mj-lt"/>
              <a:buAutoNum type="arabicPeriod"/>
            </a:pPr>
            <a:r>
              <a:rPr lang="en-GB" sz="1100" b="1" i="0" u="none" strike="noStrike" dirty="0">
                <a:solidFill>
                  <a:schemeClr val="tx1"/>
                </a:solidFill>
                <a:effectLst/>
              </a:rPr>
              <a:t>The Ratios: </a:t>
            </a:r>
            <a:r>
              <a:rPr lang="en-GB" sz="1100" b="0" i="0" u="none" strike="noStrike" dirty="0">
                <a:solidFill>
                  <a:schemeClr val="tx1"/>
                </a:solidFill>
                <a:effectLst/>
              </a:rPr>
              <a:t>Fat and flour needs to at 50/50 ratio/ </a:t>
            </a:r>
            <a:r>
              <a:rPr lang="en-GB" sz="1100" dirty="0">
                <a:solidFill>
                  <a:schemeClr val="tx1"/>
                </a:solidFill>
              </a:rPr>
              <a:t>E</a:t>
            </a:r>
            <a:r>
              <a:rPr lang="en-GB" sz="1100" b="0" i="0" u="none" strike="noStrike" dirty="0">
                <a:solidFill>
                  <a:schemeClr val="tx1"/>
                </a:solidFill>
                <a:effectLst/>
              </a:rPr>
              <a:t>.g. 100g flour use 50g butter.</a:t>
            </a:r>
          </a:p>
          <a:p>
            <a:pPr marL="285750" indent="-285750" algn="just">
              <a:buFont typeface="+mj-lt"/>
              <a:buAutoNum type="arabicPeriod"/>
            </a:pPr>
            <a:r>
              <a:rPr lang="en-GB" sz="1100" i="0" u="none" strike="noStrike" dirty="0">
                <a:solidFill>
                  <a:schemeClr val="tx1"/>
                </a:solidFill>
                <a:effectLst/>
              </a:rPr>
              <a:t>Cooking the dough: It's All About Temperature: only add eggs when dough isn’t too hot and on stove</a:t>
            </a:r>
          </a:p>
          <a:p>
            <a:pPr marL="285750" indent="-285750" algn="just">
              <a:buFont typeface="+mj-lt"/>
              <a:buAutoNum type="arabicPeriod"/>
            </a:pPr>
            <a:r>
              <a:rPr lang="en-GB" sz="1100" dirty="0">
                <a:solidFill>
                  <a:schemeClr val="tx1"/>
                </a:solidFill>
              </a:rPr>
              <a:t>Adding water to the baking tray and water to generate steam needed for inside the choux pastry.  </a:t>
            </a:r>
          </a:p>
          <a:p>
            <a:pPr marL="285750" indent="-285750" algn="just">
              <a:buFont typeface="+mj-lt"/>
              <a:buAutoNum type="arabicPeriod"/>
            </a:pPr>
            <a:r>
              <a:rPr lang="en-GB" sz="1100" dirty="0">
                <a:solidFill>
                  <a:schemeClr val="tx1"/>
                </a:solidFill>
              </a:rPr>
              <a:t>Also adding water on the choux pastry tips which stops it from burning. </a:t>
            </a:r>
            <a:r>
              <a:rPr lang="en-GB" sz="1100" i="0" u="none" strike="noStrike" dirty="0">
                <a:solidFill>
                  <a:schemeClr val="tx1"/>
                </a:solidFill>
                <a:effectLst/>
              </a:rPr>
              <a:t> </a:t>
            </a:r>
          </a:p>
        </p:txBody>
      </p:sp>
      <p:sp>
        <p:nvSpPr>
          <p:cNvPr id="12" name="TextBox 11">
            <a:extLst>
              <a:ext uri="{FF2B5EF4-FFF2-40B4-BE49-F238E27FC236}">
                <a16:creationId xmlns:a16="http://schemas.microsoft.com/office/drawing/2014/main" id="{7699C646-4EB5-8CEF-767D-60573C023F3A}"/>
              </a:ext>
            </a:extLst>
          </p:cNvPr>
          <p:cNvSpPr txBox="1"/>
          <p:nvPr/>
        </p:nvSpPr>
        <p:spPr>
          <a:xfrm>
            <a:off x="36395" y="2517576"/>
            <a:ext cx="3728781" cy="1477328"/>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US" sz="1200" b="1" dirty="0"/>
              <a:t>INGREDIENTS</a:t>
            </a:r>
          </a:p>
          <a:p>
            <a:endParaRPr lang="en-US" sz="1200" b="1" dirty="0">
              <a:solidFill>
                <a:schemeClr val="tx1"/>
              </a:solidFill>
            </a:endParaRPr>
          </a:p>
          <a:p>
            <a:pPr marL="228600" indent="-228600" algn="l">
              <a:buFont typeface="+mj-lt"/>
              <a:buAutoNum type="arabicPeriod"/>
            </a:pPr>
            <a:r>
              <a:rPr lang="en-GB" sz="1100" b="0" i="0" u="none" strike="noStrike" dirty="0">
                <a:solidFill>
                  <a:schemeClr val="tx1"/>
                </a:solidFill>
                <a:effectLst/>
              </a:rPr>
              <a:t>1 cup (235g) water or milk </a:t>
            </a:r>
          </a:p>
          <a:p>
            <a:pPr marL="228600" indent="-228600" algn="l">
              <a:buFont typeface="+mj-lt"/>
              <a:buAutoNum type="arabicPeriod"/>
            </a:pPr>
            <a:r>
              <a:rPr lang="en-GB" sz="1100" b="0" i="0" u="none" strike="noStrike" dirty="0">
                <a:solidFill>
                  <a:schemeClr val="tx1"/>
                </a:solidFill>
                <a:effectLst/>
              </a:rPr>
              <a:t>6 tablespoons (84g) unsalted butter, cut into cubes</a:t>
            </a:r>
          </a:p>
          <a:p>
            <a:pPr marL="228600" indent="-228600" algn="l">
              <a:buFont typeface="+mj-lt"/>
              <a:buAutoNum type="arabicPeriod"/>
            </a:pPr>
            <a:r>
              <a:rPr lang="en-GB" sz="1100" b="0" i="0" u="none" strike="noStrike" dirty="0">
                <a:solidFill>
                  <a:schemeClr val="tx1"/>
                </a:solidFill>
                <a:effectLst/>
              </a:rPr>
              <a:t>2 teaspoons (8g) sugar </a:t>
            </a:r>
          </a:p>
          <a:p>
            <a:pPr marL="228600" indent="-228600" algn="l">
              <a:buFont typeface="+mj-lt"/>
              <a:buAutoNum type="arabicPeriod"/>
            </a:pPr>
            <a:r>
              <a:rPr lang="en-GB" sz="1100" b="0" i="0" u="none" strike="noStrike" dirty="0">
                <a:solidFill>
                  <a:schemeClr val="tx1"/>
                </a:solidFill>
                <a:effectLst/>
              </a:rPr>
              <a:t>1/2 teaspoon (2g) salt</a:t>
            </a:r>
          </a:p>
          <a:p>
            <a:pPr marL="228600" indent="-228600" algn="l">
              <a:buFont typeface="+mj-lt"/>
              <a:buAutoNum type="arabicPeriod"/>
            </a:pPr>
            <a:r>
              <a:rPr lang="en-GB" sz="1100" b="0" i="0" u="none" strike="noStrike" dirty="0">
                <a:solidFill>
                  <a:schemeClr val="tx1"/>
                </a:solidFill>
                <a:effectLst/>
              </a:rPr>
              <a:t>128g all-purpose flour, sifted</a:t>
            </a:r>
          </a:p>
          <a:p>
            <a:pPr marL="228600" indent="-228600" algn="l">
              <a:buFont typeface="+mj-lt"/>
              <a:buAutoNum type="arabicPeriod"/>
            </a:pPr>
            <a:r>
              <a:rPr lang="en-GB" sz="1100" b="0" i="0" u="none" strike="noStrike" dirty="0">
                <a:solidFill>
                  <a:schemeClr val="tx1"/>
                </a:solidFill>
                <a:effectLst/>
              </a:rPr>
              <a:t>4 large eggs (200g)</a:t>
            </a:r>
          </a:p>
        </p:txBody>
      </p:sp>
      <p:pic>
        <p:nvPicPr>
          <p:cNvPr id="13" name="Picture 12">
            <a:extLst>
              <a:ext uri="{FF2B5EF4-FFF2-40B4-BE49-F238E27FC236}">
                <a16:creationId xmlns:a16="http://schemas.microsoft.com/office/drawing/2014/main" id="{A5D6D9B8-88AC-DC3C-7B2F-0BBB07CA7215}"/>
              </a:ext>
            </a:extLst>
          </p:cNvPr>
          <p:cNvPicPr>
            <a:picLocks noChangeAspect="1"/>
          </p:cNvPicPr>
          <p:nvPr/>
        </p:nvPicPr>
        <p:blipFill>
          <a:blip r:embed="rId4"/>
          <a:stretch>
            <a:fillRect/>
          </a:stretch>
        </p:blipFill>
        <p:spPr>
          <a:xfrm>
            <a:off x="27545" y="1541897"/>
            <a:ext cx="1256461" cy="943162"/>
          </a:xfrm>
          <a:prstGeom prst="rect">
            <a:avLst/>
          </a:prstGeom>
          <a:ln>
            <a:noFill/>
          </a:ln>
          <a:effectLst>
            <a:outerShdw blurRad="190500" algn="tl" rotWithShape="0">
              <a:srgbClr val="000000">
                <a:alpha val="70000"/>
              </a:srgbClr>
            </a:outerShdw>
          </a:effectLst>
        </p:spPr>
      </p:pic>
      <p:pic>
        <p:nvPicPr>
          <p:cNvPr id="14" name="Picture 13">
            <a:extLst>
              <a:ext uri="{FF2B5EF4-FFF2-40B4-BE49-F238E27FC236}">
                <a16:creationId xmlns:a16="http://schemas.microsoft.com/office/drawing/2014/main" id="{8E57FB54-2BB2-63F1-C361-B0E57F61D9D5}"/>
              </a:ext>
            </a:extLst>
          </p:cNvPr>
          <p:cNvPicPr>
            <a:picLocks noChangeAspect="1"/>
          </p:cNvPicPr>
          <p:nvPr/>
        </p:nvPicPr>
        <p:blipFill rotWithShape="1">
          <a:blip r:embed="rId5"/>
          <a:srcRect r="6453"/>
          <a:stretch/>
        </p:blipFill>
        <p:spPr>
          <a:xfrm>
            <a:off x="2592539" y="1551202"/>
            <a:ext cx="1163787" cy="943162"/>
          </a:xfrm>
          <a:prstGeom prst="rect">
            <a:avLst/>
          </a:prstGeom>
          <a:ln>
            <a:noFill/>
          </a:ln>
          <a:effectLst>
            <a:outerShdw blurRad="190500" algn="tl" rotWithShape="0">
              <a:srgbClr val="000000">
                <a:alpha val="70000"/>
              </a:srgbClr>
            </a:outerShdw>
          </a:effectLst>
        </p:spPr>
      </p:pic>
      <p:pic>
        <p:nvPicPr>
          <p:cNvPr id="16" name="Picture 15" descr="Table&#10;&#10;Description automatically generated with medium confidence">
            <a:extLst>
              <a:ext uri="{FF2B5EF4-FFF2-40B4-BE49-F238E27FC236}">
                <a16:creationId xmlns:a16="http://schemas.microsoft.com/office/drawing/2014/main" id="{9746B894-C0F8-E50B-27F8-11EEE922E69F}"/>
              </a:ext>
            </a:extLst>
          </p:cNvPr>
          <p:cNvPicPr>
            <a:picLocks noChangeAspect="1"/>
          </p:cNvPicPr>
          <p:nvPr/>
        </p:nvPicPr>
        <p:blipFill>
          <a:blip r:embed="rId6"/>
          <a:stretch>
            <a:fillRect/>
          </a:stretch>
        </p:blipFill>
        <p:spPr>
          <a:xfrm>
            <a:off x="36395" y="6052514"/>
            <a:ext cx="3730030" cy="779518"/>
          </a:xfrm>
          <a:prstGeom prst="rect">
            <a:avLst/>
          </a:prstGeom>
          <a:ln>
            <a:noFill/>
          </a:ln>
          <a:effectLst>
            <a:outerShdw blurRad="190500" algn="tl" rotWithShape="0">
              <a:srgbClr val="000000">
                <a:alpha val="70000"/>
              </a:srgbClr>
            </a:outerShdw>
          </a:effectLst>
        </p:spPr>
      </p:pic>
      <p:sp>
        <p:nvSpPr>
          <p:cNvPr id="19" name="TextBox 18">
            <a:extLst>
              <a:ext uri="{FF2B5EF4-FFF2-40B4-BE49-F238E27FC236}">
                <a16:creationId xmlns:a16="http://schemas.microsoft.com/office/drawing/2014/main" id="{F05F7311-3D17-E11D-055D-518DA4CF4576}"/>
              </a:ext>
            </a:extLst>
          </p:cNvPr>
          <p:cNvSpPr txBox="1"/>
          <p:nvPr/>
        </p:nvSpPr>
        <p:spPr>
          <a:xfrm>
            <a:off x="3830519" y="1733865"/>
            <a:ext cx="6227882" cy="1292662"/>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en-US" sz="1200" b="1" dirty="0"/>
              <a:t>Check your knowledge and understanding?</a:t>
            </a:r>
          </a:p>
          <a:p>
            <a:pPr marL="228600" indent="-228600">
              <a:buFont typeface="+mj-lt"/>
              <a:buAutoNum type="arabicPeriod"/>
            </a:pPr>
            <a:r>
              <a:rPr lang="en-US" sz="1100" dirty="0"/>
              <a:t>Why do we use plain flour for baking choux pastry?</a:t>
            </a:r>
          </a:p>
          <a:p>
            <a:pPr marL="228600" indent="-228600">
              <a:buFont typeface="+mj-lt"/>
              <a:buAutoNum type="arabicPeriod"/>
            </a:pPr>
            <a:r>
              <a:rPr lang="en-US" sz="1100" dirty="0"/>
              <a:t>What is the function of flour in a pastry? </a:t>
            </a:r>
          </a:p>
          <a:p>
            <a:pPr marL="228600" indent="-228600">
              <a:buFont typeface="+mj-lt"/>
              <a:buAutoNum type="arabicPeriod"/>
            </a:pPr>
            <a:r>
              <a:rPr lang="en-US" sz="1100" dirty="0"/>
              <a:t>List an important reason why water is needed on the baking tray when baking choux pastry?</a:t>
            </a:r>
          </a:p>
          <a:p>
            <a:pPr marL="228600" indent="-228600">
              <a:buFont typeface="+mj-lt"/>
              <a:buAutoNum type="arabicPeriod"/>
            </a:pPr>
            <a:r>
              <a:rPr lang="en-US" sz="1100" dirty="0"/>
              <a:t>What’s the best way to add flour once your salt, water sugar and butter have mixed together? </a:t>
            </a:r>
          </a:p>
          <a:p>
            <a:pPr marL="228600" indent="-228600">
              <a:buFont typeface="+mj-lt"/>
              <a:buAutoNum type="arabicPeriod"/>
            </a:pPr>
            <a:r>
              <a:rPr lang="en-US" sz="1100" dirty="0"/>
              <a:t> how long do you need to allow your dough to rest before baking? </a:t>
            </a:r>
          </a:p>
          <a:p>
            <a:pPr marL="228600" indent="-228600">
              <a:buFont typeface="+mj-lt"/>
              <a:buAutoNum type="arabicPeriod"/>
            </a:pPr>
            <a:r>
              <a:rPr lang="en-US" sz="1100" dirty="0"/>
              <a:t>What happens when your dough is resting? </a:t>
            </a:r>
          </a:p>
        </p:txBody>
      </p:sp>
      <p:sp>
        <p:nvSpPr>
          <p:cNvPr id="20" name="TextBox 19">
            <a:extLst>
              <a:ext uri="{FF2B5EF4-FFF2-40B4-BE49-F238E27FC236}">
                <a16:creationId xmlns:a16="http://schemas.microsoft.com/office/drawing/2014/main" id="{6A7A70BA-640A-7BB2-FE4D-31DEE624FBE5}"/>
              </a:ext>
            </a:extLst>
          </p:cNvPr>
          <p:cNvSpPr txBox="1"/>
          <p:nvPr/>
        </p:nvSpPr>
        <p:spPr>
          <a:xfrm>
            <a:off x="10123744" y="554546"/>
            <a:ext cx="2031861" cy="2492990"/>
          </a:xfrm>
          <a:prstGeom prst="rect">
            <a:avLst/>
          </a:prstGeom>
          <a:solidFill>
            <a:schemeClr val="accent4">
              <a:lumMod val="40000"/>
              <a:lumOff val="60000"/>
            </a:schemeClr>
          </a:solidFill>
        </p:spPr>
        <p:txBody>
          <a:bodyPr wrap="square" rtlCol="0">
            <a:spAutoFit/>
          </a:bodyPr>
          <a:lstStyle/>
          <a:p>
            <a:r>
              <a:rPr lang="en-US" sz="1200" b="1" u="sng" dirty="0"/>
              <a:t>EQUIPMENT FOR DOUGH</a:t>
            </a:r>
          </a:p>
          <a:p>
            <a:endParaRPr lang="en-US" sz="1200" b="1" dirty="0"/>
          </a:p>
          <a:p>
            <a:pPr marL="171450" indent="-171450">
              <a:buFont typeface="Arial" panose="020B0604020202020204" pitchFamily="34" charset="0"/>
              <a:buChar char="•"/>
            </a:pPr>
            <a:r>
              <a:rPr lang="en-US" sz="1200" dirty="0"/>
              <a:t>Saucepan </a:t>
            </a:r>
          </a:p>
          <a:p>
            <a:pPr marL="171450" indent="-171450">
              <a:buFont typeface="Arial" panose="020B0604020202020204" pitchFamily="34" charset="0"/>
              <a:buChar char="•"/>
            </a:pPr>
            <a:r>
              <a:rPr lang="en-US" sz="1200" dirty="0"/>
              <a:t>Spoon</a:t>
            </a:r>
          </a:p>
          <a:p>
            <a:pPr marL="171450" indent="-171450">
              <a:buFont typeface="Arial" panose="020B0604020202020204" pitchFamily="34" charset="0"/>
              <a:buChar char="•"/>
            </a:pPr>
            <a:r>
              <a:rPr lang="en-US" sz="1200" dirty="0"/>
              <a:t>Mixing bowl </a:t>
            </a:r>
          </a:p>
          <a:p>
            <a:pPr marL="171450" indent="-171450">
              <a:buFont typeface="Arial" panose="020B0604020202020204" pitchFamily="34" charset="0"/>
              <a:buChar char="•"/>
            </a:pPr>
            <a:r>
              <a:rPr lang="en-US" sz="1200" dirty="0"/>
              <a:t>Measuring scale</a:t>
            </a:r>
          </a:p>
          <a:p>
            <a:pPr marL="171450" indent="-171450">
              <a:buFont typeface="Arial" panose="020B0604020202020204" pitchFamily="34" charset="0"/>
              <a:buChar char="•"/>
            </a:pPr>
            <a:r>
              <a:rPr lang="en-US" sz="1200" dirty="0"/>
              <a:t>Baking tray</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endParaRPr lang="en-US" sz="1200" dirty="0"/>
          </a:p>
          <a:p>
            <a:r>
              <a:rPr lang="en-US" sz="1200" b="1" u="sng" dirty="0"/>
              <a:t>PASTRY MAKING </a:t>
            </a:r>
          </a:p>
          <a:p>
            <a:pPr marL="171450" indent="-171450">
              <a:buFont typeface="Arial" panose="020B0604020202020204" pitchFamily="34" charset="0"/>
              <a:buChar char="•"/>
            </a:pPr>
            <a:r>
              <a:rPr lang="en-US" sz="1200" dirty="0"/>
              <a:t>Pipping bag</a:t>
            </a:r>
          </a:p>
          <a:p>
            <a:pPr marL="171450" indent="-171450">
              <a:buFont typeface="Arial" panose="020B0604020202020204" pitchFamily="34" charset="0"/>
              <a:buChar char="•"/>
            </a:pPr>
            <a:r>
              <a:rPr lang="en-US" sz="1200" dirty="0"/>
              <a:t>Nozzle </a:t>
            </a:r>
          </a:p>
          <a:p>
            <a:pPr marL="171450" indent="-171450">
              <a:buFont typeface="Arial" panose="020B0604020202020204" pitchFamily="34" charset="0"/>
              <a:buChar char="•"/>
            </a:pPr>
            <a:endParaRPr lang="en-US" sz="1200" b="1" dirty="0"/>
          </a:p>
        </p:txBody>
      </p:sp>
      <p:sp>
        <p:nvSpPr>
          <p:cNvPr id="22" name="TextBox 21">
            <a:extLst>
              <a:ext uri="{FF2B5EF4-FFF2-40B4-BE49-F238E27FC236}">
                <a16:creationId xmlns:a16="http://schemas.microsoft.com/office/drawing/2014/main" id="{8A092C17-BB0E-F3E8-00BA-677CA24AC6DC}"/>
              </a:ext>
            </a:extLst>
          </p:cNvPr>
          <p:cNvSpPr txBox="1"/>
          <p:nvPr/>
        </p:nvSpPr>
        <p:spPr>
          <a:xfrm>
            <a:off x="3810941" y="5021196"/>
            <a:ext cx="3604822" cy="523220"/>
          </a:xfrm>
          <a:prstGeom prst="rect">
            <a:avLst/>
          </a:prstGeom>
          <a:solidFill>
            <a:schemeClr val="accent4">
              <a:lumMod val="20000"/>
              <a:lumOff val="80000"/>
            </a:schemeClr>
          </a:solidFill>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r>
              <a:rPr lang="en-US" sz="1400" b="1" dirty="0">
                <a:solidFill>
                  <a:schemeClr val="tx1"/>
                </a:solidFill>
              </a:rPr>
              <a:t>WEBSITE ADDRESS</a:t>
            </a:r>
          </a:p>
          <a:p>
            <a:r>
              <a:rPr lang="en-US" sz="1400" dirty="0">
                <a:solidFill>
                  <a:schemeClr val="tx1"/>
                </a:solidFill>
                <a:hlinkClick r:id="rId7"/>
              </a:rPr>
              <a:t>https://www.seriouseats.com/choux-pastry</a:t>
            </a:r>
            <a:endParaRPr lang="en-US" sz="1400" dirty="0">
              <a:solidFill>
                <a:schemeClr val="tx1"/>
              </a:solidFill>
            </a:endParaRPr>
          </a:p>
        </p:txBody>
      </p:sp>
      <p:pic>
        <p:nvPicPr>
          <p:cNvPr id="23" name="Picture 22">
            <a:extLst>
              <a:ext uri="{FF2B5EF4-FFF2-40B4-BE49-F238E27FC236}">
                <a16:creationId xmlns:a16="http://schemas.microsoft.com/office/drawing/2014/main" id="{B4BB9042-6904-F491-2360-740A21A893A8}"/>
              </a:ext>
            </a:extLst>
          </p:cNvPr>
          <p:cNvPicPr>
            <a:picLocks noChangeAspect="1"/>
          </p:cNvPicPr>
          <p:nvPr/>
        </p:nvPicPr>
        <p:blipFill>
          <a:blip r:embed="rId8"/>
          <a:stretch>
            <a:fillRect/>
          </a:stretch>
        </p:blipFill>
        <p:spPr>
          <a:xfrm>
            <a:off x="3830520" y="3110644"/>
            <a:ext cx="1782832" cy="1347446"/>
          </a:xfrm>
          <a:prstGeom prst="rect">
            <a:avLst/>
          </a:prstGeom>
          <a:ln>
            <a:noFill/>
          </a:ln>
          <a:effectLst>
            <a:outerShdw blurRad="190500" algn="tl" rotWithShape="0">
              <a:srgbClr val="000000">
                <a:alpha val="70000"/>
              </a:srgbClr>
            </a:outerShdw>
          </a:effectLst>
        </p:spPr>
      </p:pic>
      <p:pic>
        <p:nvPicPr>
          <p:cNvPr id="24" name="Picture 23">
            <a:extLst>
              <a:ext uri="{FF2B5EF4-FFF2-40B4-BE49-F238E27FC236}">
                <a16:creationId xmlns:a16="http://schemas.microsoft.com/office/drawing/2014/main" id="{3190E7CD-B3FF-02F0-65A5-3409C04BC5D4}"/>
              </a:ext>
            </a:extLst>
          </p:cNvPr>
          <p:cNvPicPr>
            <a:picLocks noChangeAspect="1"/>
          </p:cNvPicPr>
          <p:nvPr/>
        </p:nvPicPr>
        <p:blipFill>
          <a:blip r:embed="rId9"/>
          <a:stretch>
            <a:fillRect/>
          </a:stretch>
        </p:blipFill>
        <p:spPr>
          <a:xfrm>
            <a:off x="5652509" y="3119808"/>
            <a:ext cx="1782832" cy="1338282"/>
          </a:xfrm>
          <a:prstGeom prst="rect">
            <a:avLst/>
          </a:prstGeom>
          <a:ln>
            <a:noFill/>
          </a:ln>
          <a:effectLst>
            <a:outerShdw blurRad="190500" algn="tl" rotWithShape="0">
              <a:srgbClr val="000000">
                <a:alpha val="70000"/>
              </a:srgbClr>
            </a:outerShdw>
          </a:effectLst>
        </p:spPr>
      </p:pic>
      <p:sp>
        <p:nvSpPr>
          <p:cNvPr id="25" name="TextBox 24">
            <a:extLst>
              <a:ext uri="{FF2B5EF4-FFF2-40B4-BE49-F238E27FC236}">
                <a16:creationId xmlns:a16="http://schemas.microsoft.com/office/drawing/2014/main" id="{C8D32482-16B1-BC1C-93AA-9025D4AAEF1D}"/>
              </a:ext>
            </a:extLst>
          </p:cNvPr>
          <p:cNvSpPr txBox="1"/>
          <p:nvPr/>
        </p:nvSpPr>
        <p:spPr>
          <a:xfrm>
            <a:off x="3830519" y="4526819"/>
            <a:ext cx="1782833" cy="46166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1200" dirty="0"/>
              <a:t>Glaze with water </a:t>
            </a:r>
          </a:p>
          <a:p>
            <a:pPr algn="ctr"/>
            <a:endParaRPr lang="en-US" sz="1200" dirty="0"/>
          </a:p>
        </p:txBody>
      </p:sp>
      <p:sp>
        <p:nvSpPr>
          <p:cNvPr id="26" name="TextBox 25">
            <a:extLst>
              <a:ext uri="{FF2B5EF4-FFF2-40B4-BE49-F238E27FC236}">
                <a16:creationId xmlns:a16="http://schemas.microsoft.com/office/drawing/2014/main" id="{E3CD5C27-0BA3-E8D7-3C20-020DC1B94A6E}"/>
              </a:ext>
            </a:extLst>
          </p:cNvPr>
          <p:cNvSpPr txBox="1"/>
          <p:nvPr/>
        </p:nvSpPr>
        <p:spPr>
          <a:xfrm>
            <a:off x="5652508" y="4526819"/>
            <a:ext cx="1782833" cy="46166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1200" dirty="0"/>
              <a:t>Use pipping bag to make your pastry</a:t>
            </a:r>
          </a:p>
        </p:txBody>
      </p:sp>
      <p:pic>
        <p:nvPicPr>
          <p:cNvPr id="31" name="Picture 30" descr="Graphical user interface, text, application&#10;&#10;Description automatically generated">
            <a:extLst>
              <a:ext uri="{FF2B5EF4-FFF2-40B4-BE49-F238E27FC236}">
                <a16:creationId xmlns:a16="http://schemas.microsoft.com/office/drawing/2014/main" id="{03ABC418-5EDA-4DF6-38BC-279087EE234F}"/>
              </a:ext>
            </a:extLst>
          </p:cNvPr>
          <p:cNvPicPr>
            <a:picLocks noChangeAspect="1"/>
          </p:cNvPicPr>
          <p:nvPr/>
        </p:nvPicPr>
        <p:blipFill>
          <a:blip r:embed="rId10"/>
          <a:stretch>
            <a:fillRect/>
          </a:stretch>
        </p:blipFill>
        <p:spPr>
          <a:xfrm>
            <a:off x="4031701" y="5595932"/>
            <a:ext cx="3241613" cy="1262068"/>
          </a:xfrm>
          <a:prstGeom prst="rect">
            <a:avLst/>
          </a:prstGeom>
          <a:ln>
            <a:noFill/>
          </a:ln>
          <a:effectLst>
            <a:outerShdw blurRad="190500" algn="tl" rotWithShape="0">
              <a:srgbClr val="000000">
                <a:alpha val="70000"/>
              </a:srgbClr>
            </a:outerShdw>
          </a:effectLst>
        </p:spPr>
      </p:pic>
      <p:sp>
        <p:nvSpPr>
          <p:cNvPr id="33" name="TextBox 32">
            <a:extLst>
              <a:ext uri="{FF2B5EF4-FFF2-40B4-BE49-F238E27FC236}">
                <a16:creationId xmlns:a16="http://schemas.microsoft.com/office/drawing/2014/main" id="{2CDD5156-9805-F87A-1F85-5B52D104836B}"/>
              </a:ext>
            </a:extLst>
          </p:cNvPr>
          <p:cNvSpPr txBox="1"/>
          <p:nvPr/>
        </p:nvSpPr>
        <p:spPr>
          <a:xfrm>
            <a:off x="7461528" y="3134331"/>
            <a:ext cx="4681107" cy="2339102"/>
          </a:xfrm>
          <a:prstGeom prst="rect">
            <a:avLst/>
          </a:prstGeom>
          <a:solidFill>
            <a:schemeClr val="accent4">
              <a:lumMod val="40000"/>
              <a:lumOff val="60000"/>
            </a:schemeClr>
          </a:solidFill>
        </p:spPr>
        <p:txBody>
          <a:bodyPr wrap="square">
            <a:spAutoFit/>
          </a:bodyPr>
          <a:lstStyle/>
          <a:p>
            <a:pPr algn="just"/>
            <a:r>
              <a:rPr lang="en-GB" sz="1400" b="1" i="0" u="none" strike="noStrike" dirty="0">
                <a:effectLst/>
              </a:rPr>
              <a:t>What happens during baking?</a:t>
            </a:r>
          </a:p>
          <a:p>
            <a:pPr algn="just"/>
            <a:endParaRPr lang="en-GB" sz="1200" b="1" i="0" u="none" strike="noStrike" dirty="0">
              <a:effectLst/>
            </a:endParaRPr>
          </a:p>
          <a:p>
            <a:pPr algn="just"/>
            <a:r>
              <a:rPr lang="en-GB" sz="1200" b="0" i="0" u="none" strike="noStrike" dirty="0">
                <a:effectLst/>
              </a:rPr>
              <a:t>Once the choux pastry has entered the oven, various things will start to happen. First of, the dough will warm up. The butter melts, softening the dough. As a result, the dough becomes more flexible.</a:t>
            </a:r>
          </a:p>
          <a:p>
            <a:pPr algn="just"/>
            <a:endParaRPr lang="en-GB" sz="1200" b="0" i="0" u="none" strike="noStrike" dirty="0">
              <a:effectLst/>
            </a:endParaRPr>
          </a:p>
          <a:p>
            <a:pPr algn="just"/>
            <a:r>
              <a:rPr lang="en-GB" sz="1200" b="0" i="0" u="none" strike="noStrike" dirty="0">
                <a:effectLst/>
              </a:rPr>
              <a:t>After some time, when the dough is hot enough, water within the choux starts to evaporate. The water turns into a gas. This gas will try to escape the choux pastry. However, it can’t because it is surrounded by a flexible, but impenetrable outer shell. So, instead, the gas just pushes onto the dough, causing it to puff up. This process takes some time. As long as the dough is flexible enough, it will continue to expand.</a:t>
            </a:r>
          </a:p>
        </p:txBody>
      </p:sp>
      <p:pic>
        <p:nvPicPr>
          <p:cNvPr id="34" name="Picture 33">
            <a:extLst>
              <a:ext uri="{FF2B5EF4-FFF2-40B4-BE49-F238E27FC236}">
                <a16:creationId xmlns:a16="http://schemas.microsoft.com/office/drawing/2014/main" id="{4F45EB16-E820-9D36-75C6-2EB49ABB7559}"/>
              </a:ext>
            </a:extLst>
          </p:cNvPr>
          <p:cNvPicPr>
            <a:picLocks noChangeAspect="1"/>
          </p:cNvPicPr>
          <p:nvPr/>
        </p:nvPicPr>
        <p:blipFill>
          <a:blip r:embed="rId11"/>
          <a:stretch>
            <a:fillRect/>
          </a:stretch>
        </p:blipFill>
        <p:spPr>
          <a:xfrm>
            <a:off x="7538590" y="5539132"/>
            <a:ext cx="4617015" cy="1262068"/>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4751743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1" name="Picture 17" descr="page1image566628608">
            <a:extLst>
              <a:ext uri="{FF2B5EF4-FFF2-40B4-BE49-F238E27FC236}">
                <a16:creationId xmlns:a16="http://schemas.microsoft.com/office/drawing/2014/main" id="{5CB5FEC6-EC66-41D0-D280-2903515169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895600" cy="12700"/>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page1image566714512">
            <a:extLst>
              <a:ext uri="{FF2B5EF4-FFF2-40B4-BE49-F238E27FC236}">
                <a16:creationId xmlns:a16="http://schemas.microsoft.com/office/drawing/2014/main" id="{F61798E5-431A-57AD-0DF5-4D401F3D44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889000" cy="12700"/>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page1image566840352">
            <a:extLst>
              <a:ext uri="{FF2B5EF4-FFF2-40B4-BE49-F238E27FC236}">
                <a16:creationId xmlns:a16="http://schemas.microsoft.com/office/drawing/2014/main" id="{858ED7F1-9344-5E4E-A40B-07C63463713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2717800" cy="12700"/>
          </a:xfrm>
          <a:prstGeom prst="rect">
            <a:avLst/>
          </a:prstGeom>
          <a:noFill/>
          <a:extLst>
            <a:ext uri="{909E8E84-426E-40DD-AFC4-6F175D3DCCD1}">
              <a14:hiddenFill xmlns:a14="http://schemas.microsoft.com/office/drawing/2010/main">
                <a:solidFill>
                  <a:srgbClr val="FFFFFF"/>
                </a:solidFill>
              </a14:hiddenFill>
            </a:ext>
          </a:extLst>
        </p:spPr>
      </p:pic>
      <p:pic>
        <p:nvPicPr>
          <p:cNvPr id="1045" name="Picture 21" descr="page1image566840656">
            <a:extLst>
              <a:ext uri="{FF2B5EF4-FFF2-40B4-BE49-F238E27FC236}">
                <a16:creationId xmlns:a16="http://schemas.microsoft.com/office/drawing/2014/main" id="{8758CC96-98E6-692F-0246-59C2EEBB12E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168400" cy="12700"/>
          </a:xfrm>
          <a:prstGeom prst="rect">
            <a:avLst/>
          </a:prstGeom>
          <a:noFill/>
          <a:extLst>
            <a:ext uri="{909E8E84-426E-40DD-AFC4-6F175D3DCCD1}">
              <a14:hiddenFill xmlns:a14="http://schemas.microsoft.com/office/drawing/2010/main">
                <a:solidFill>
                  <a:srgbClr val="FFFFFF"/>
                </a:solidFill>
              </a14:hiddenFill>
            </a:ext>
          </a:extLst>
        </p:spPr>
      </p:pic>
      <p:pic>
        <p:nvPicPr>
          <p:cNvPr id="1047" name="Picture 23" descr="page1image566858432">
            <a:extLst>
              <a:ext uri="{FF2B5EF4-FFF2-40B4-BE49-F238E27FC236}">
                <a16:creationId xmlns:a16="http://schemas.microsoft.com/office/drawing/2014/main" id="{D0601314-13AB-57AA-744C-7DBC4EA584B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127000" cy="520700"/>
          </a:xfrm>
          <a:prstGeom prst="rect">
            <a:avLst/>
          </a:prstGeom>
          <a:noFill/>
          <a:extLst>
            <a:ext uri="{909E8E84-426E-40DD-AFC4-6F175D3DCCD1}">
              <a14:hiddenFill xmlns:a14="http://schemas.microsoft.com/office/drawing/2010/main">
                <a:solidFill>
                  <a:srgbClr val="FFFFFF"/>
                </a:solidFill>
              </a14:hiddenFill>
            </a:ext>
          </a:extLst>
        </p:spPr>
      </p:pic>
      <p:pic>
        <p:nvPicPr>
          <p:cNvPr id="1050" name="Picture 26" descr="page1image566859936">
            <a:extLst>
              <a:ext uri="{FF2B5EF4-FFF2-40B4-BE49-F238E27FC236}">
                <a16:creationId xmlns:a16="http://schemas.microsoft.com/office/drawing/2014/main" id="{1D7A5253-0BB2-216E-386F-463E8B9705F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1193800" cy="279400"/>
          </a:xfrm>
          <a:prstGeom prst="rect">
            <a:avLst/>
          </a:prstGeom>
          <a:noFill/>
          <a:extLst>
            <a:ext uri="{909E8E84-426E-40DD-AFC4-6F175D3DCCD1}">
              <a14:hiddenFill xmlns:a14="http://schemas.microsoft.com/office/drawing/2010/main">
                <a:solidFill>
                  <a:srgbClr val="FFFFFF"/>
                </a:solidFill>
              </a14:hiddenFill>
            </a:ext>
          </a:extLst>
        </p:spPr>
      </p:pic>
      <p:pic>
        <p:nvPicPr>
          <p:cNvPr id="1051" name="Picture 27" descr="page1image566860304">
            <a:extLst>
              <a:ext uri="{FF2B5EF4-FFF2-40B4-BE49-F238E27FC236}">
                <a16:creationId xmlns:a16="http://schemas.microsoft.com/office/drawing/2014/main" id="{D0512307-8F28-E789-8C2C-32D8F05C983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193800" cy="304800"/>
          </a:xfrm>
          <a:prstGeom prst="rect">
            <a:avLst/>
          </a:prstGeom>
          <a:noFill/>
          <a:extLst>
            <a:ext uri="{909E8E84-426E-40DD-AFC4-6F175D3DCCD1}">
              <a14:hiddenFill xmlns:a14="http://schemas.microsoft.com/office/drawing/2010/main">
                <a:solidFill>
                  <a:srgbClr val="FFFFFF"/>
                </a:solidFill>
              </a14:hiddenFill>
            </a:ext>
          </a:extLst>
        </p:spPr>
      </p:pic>
      <p:pic>
        <p:nvPicPr>
          <p:cNvPr id="1052" name="Picture 28" descr="page1image566883088">
            <a:extLst>
              <a:ext uri="{FF2B5EF4-FFF2-40B4-BE49-F238E27FC236}">
                <a16:creationId xmlns:a16="http://schemas.microsoft.com/office/drawing/2014/main" id="{90897189-62B1-6145-63AC-E664E468304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0"/>
            <a:ext cx="1181100" cy="3048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9" descr="Graphical user interface&#10;&#10;Description automatically generated">
            <a:extLst>
              <a:ext uri="{FF2B5EF4-FFF2-40B4-BE49-F238E27FC236}">
                <a16:creationId xmlns:a16="http://schemas.microsoft.com/office/drawing/2014/main" id="{295707E6-51B5-4F79-E3A5-4073BEB74274}"/>
              </a:ext>
            </a:extLst>
          </p:cNvPr>
          <p:cNvPicPr>
            <a:picLocks noChangeAspect="1"/>
          </p:cNvPicPr>
          <p:nvPr/>
        </p:nvPicPr>
        <p:blipFill>
          <a:blip r:embed="rId10"/>
          <a:stretch>
            <a:fillRect/>
          </a:stretch>
        </p:blipFill>
        <p:spPr>
          <a:xfrm>
            <a:off x="150920" y="56800"/>
            <a:ext cx="1481494" cy="457200"/>
          </a:xfrm>
          <a:prstGeom prst="rect">
            <a:avLst/>
          </a:prstGeom>
        </p:spPr>
      </p:pic>
      <p:graphicFrame>
        <p:nvGraphicFramePr>
          <p:cNvPr id="7" name="Table 6">
            <a:extLst>
              <a:ext uri="{FF2B5EF4-FFF2-40B4-BE49-F238E27FC236}">
                <a16:creationId xmlns:a16="http://schemas.microsoft.com/office/drawing/2014/main" id="{23777F30-2471-09E4-52FB-4D6010C7A438}"/>
              </a:ext>
            </a:extLst>
          </p:cNvPr>
          <p:cNvGraphicFramePr>
            <a:graphicFrameLocks noGrp="1"/>
          </p:cNvGraphicFramePr>
          <p:nvPr>
            <p:extLst>
              <p:ext uri="{D42A27DB-BD31-4B8C-83A1-F6EECF244321}">
                <p14:modId xmlns:p14="http://schemas.microsoft.com/office/powerpoint/2010/main" val="4262889165"/>
              </p:ext>
            </p:extLst>
          </p:nvPr>
        </p:nvGraphicFramePr>
        <p:xfrm>
          <a:off x="1732981" y="56800"/>
          <a:ext cx="9771380" cy="457200"/>
        </p:xfrm>
        <a:graphic>
          <a:graphicData uri="http://schemas.openxmlformats.org/drawingml/2006/table">
            <a:tbl>
              <a:tblPr firstRow="1" firstCol="1" bandRow="1">
                <a:tableStyleId>{5C22544A-7EE6-4342-B048-85BDC9FD1C3A}</a:tableStyleId>
              </a:tblPr>
              <a:tblGrid>
                <a:gridCol w="9771380">
                  <a:extLst>
                    <a:ext uri="{9D8B030D-6E8A-4147-A177-3AD203B41FA5}">
                      <a16:colId xmlns:a16="http://schemas.microsoft.com/office/drawing/2014/main" val="3363675427"/>
                    </a:ext>
                  </a:extLst>
                </a:gridCol>
              </a:tblGrid>
              <a:tr h="0">
                <a:tc>
                  <a:txBody>
                    <a:bodyPr/>
                    <a:lstStyle/>
                    <a:p>
                      <a:pPr algn="ctr">
                        <a:spcAft>
                          <a:spcPts val="0"/>
                        </a:spcAft>
                      </a:pPr>
                      <a:r>
                        <a:rPr lang="en-GB" sz="3000" dirty="0">
                          <a:solidFill>
                            <a:sysClr val="windowText" lastClr="000000"/>
                          </a:solidFill>
                          <a:effectLst/>
                        </a:rPr>
                        <a:t>BECOMING AN EXPERT ON NUTRITION</a:t>
                      </a:r>
                      <a:endParaRPr lang="en-GB" sz="11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FF00"/>
                    </a:solidFill>
                  </a:tcPr>
                </a:tc>
                <a:extLst>
                  <a:ext uri="{0D108BD9-81ED-4DB2-BD59-A6C34878D82A}">
                    <a16:rowId xmlns:a16="http://schemas.microsoft.com/office/drawing/2014/main" val="3868105514"/>
                  </a:ext>
                </a:extLst>
              </a:tr>
            </a:tbl>
          </a:graphicData>
        </a:graphic>
      </p:graphicFrame>
      <p:pic>
        <p:nvPicPr>
          <p:cNvPr id="10" name="Picture 9" descr="Diagram&#10;&#10;Description automatically generated">
            <a:extLst>
              <a:ext uri="{FF2B5EF4-FFF2-40B4-BE49-F238E27FC236}">
                <a16:creationId xmlns:a16="http://schemas.microsoft.com/office/drawing/2014/main" id="{26B568DD-7B56-D989-AF2C-1B0CFF837A2F}"/>
              </a:ext>
            </a:extLst>
          </p:cNvPr>
          <p:cNvPicPr>
            <a:picLocks noChangeAspect="1"/>
          </p:cNvPicPr>
          <p:nvPr/>
        </p:nvPicPr>
        <p:blipFill>
          <a:blip r:embed="rId11"/>
          <a:stretch>
            <a:fillRect/>
          </a:stretch>
        </p:blipFill>
        <p:spPr>
          <a:xfrm>
            <a:off x="18096" y="565906"/>
            <a:ext cx="6077904" cy="3973783"/>
          </a:xfrm>
          <a:prstGeom prst="rect">
            <a:avLst/>
          </a:prstGeom>
        </p:spPr>
      </p:pic>
      <p:pic>
        <p:nvPicPr>
          <p:cNvPr id="12" name="Picture 11" descr="Diagram&#10;&#10;Description automatically generated">
            <a:extLst>
              <a:ext uri="{FF2B5EF4-FFF2-40B4-BE49-F238E27FC236}">
                <a16:creationId xmlns:a16="http://schemas.microsoft.com/office/drawing/2014/main" id="{8EE5EF2A-503E-5821-955B-C0F59A6FDC49}"/>
              </a:ext>
            </a:extLst>
          </p:cNvPr>
          <p:cNvPicPr>
            <a:picLocks noChangeAspect="1"/>
          </p:cNvPicPr>
          <p:nvPr/>
        </p:nvPicPr>
        <p:blipFill rotWithShape="1">
          <a:blip r:embed="rId12"/>
          <a:srcRect t="8380"/>
          <a:stretch/>
        </p:blipFill>
        <p:spPr>
          <a:xfrm>
            <a:off x="6104060" y="564798"/>
            <a:ext cx="6069844" cy="3974891"/>
          </a:xfrm>
          <a:prstGeom prst="rect">
            <a:avLst/>
          </a:prstGeom>
        </p:spPr>
      </p:pic>
      <p:sp>
        <p:nvSpPr>
          <p:cNvPr id="18" name="TextBox 17">
            <a:extLst>
              <a:ext uri="{FF2B5EF4-FFF2-40B4-BE49-F238E27FC236}">
                <a16:creationId xmlns:a16="http://schemas.microsoft.com/office/drawing/2014/main" id="{999D52C9-8877-EA9C-013F-7D5BAF939802}"/>
              </a:ext>
            </a:extLst>
          </p:cNvPr>
          <p:cNvSpPr txBox="1"/>
          <p:nvPr/>
        </p:nvSpPr>
        <p:spPr>
          <a:xfrm>
            <a:off x="55441" y="4995979"/>
            <a:ext cx="6032500" cy="1785104"/>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r>
              <a:rPr lang="en-GB" sz="1200" b="1" dirty="0">
                <a:effectLst/>
              </a:rPr>
              <a:t>What is a wholegrain? </a:t>
            </a:r>
            <a:r>
              <a:rPr lang="en-GB" sz="1200" b="1" dirty="0"/>
              <a:t> </a:t>
            </a:r>
            <a:r>
              <a:rPr lang="en-GB" sz="1200" dirty="0">
                <a:effectLst/>
              </a:rPr>
              <a:t>A ‘wholegrain’ is made up of three elements: </a:t>
            </a:r>
            <a:endParaRPr lang="en-GB" sz="1200" dirty="0"/>
          </a:p>
          <a:p>
            <a:pPr marL="228600" indent="-228600">
              <a:buFont typeface="+mj-lt"/>
              <a:buAutoNum type="arabicPeriod"/>
            </a:pPr>
            <a:r>
              <a:rPr lang="en-GB" sz="1200" dirty="0">
                <a:effectLst/>
              </a:rPr>
              <a:t>a fibre-rich outer layer – the </a:t>
            </a:r>
            <a:r>
              <a:rPr lang="en-GB" sz="1200" b="1" dirty="0">
                <a:effectLst/>
              </a:rPr>
              <a:t>bran </a:t>
            </a:r>
            <a:endParaRPr lang="en-GB" sz="1200" dirty="0">
              <a:effectLst/>
            </a:endParaRPr>
          </a:p>
          <a:p>
            <a:pPr marL="228600" indent="-228600">
              <a:buFont typeface="+mj-lt"/>
              <a:buAutoNum type="arabicPeriod"/>
            </a:pPr>
            <a:r>
              <a:rPr lang="en-GB" sz="1200" dirty="0">
                <a:effectLst/>
              </a:rPr>
              <a:t>a nutrient-packed inner part – the </a:t>
            </a:r>
            <a:r>
              <a:rPr lang="en-GB" sz="1200" b="1" dirty="0">
                <a:effectLst/>
              </a:rPr>
              <a:t>germ </a:t>
            </a:r>
            <a:endParaRPr lang="en-GB" sz="1200" dirty="0">
              <a:effectLst/>
            </a:endParaRPr>
          </a:p>
          <a:p>
            <a:pPr marL="228600" indent="-228600">
              <a:buFont typeface="+mj-lt"/>
              <a:buAutoNum type="arabicPeriod"/>
            </a:pPr>
            <a:r>
              <a:rPr lang="en-GB" sz="1200" dirty="0">
                <a:effectLst/>
              </a:rPr>
              <a:t>a central starchy part – the </a:t>
            </a:r>
            <a:r>
              <a:rPr lang="en-GB" sz="1200" b="1" dirty="0">
                <a:effectLst/>
              </a:rPr>
              <a:t>endosperm</a:t>
            </a:r>
            <a:r>
              <a:rPr lang="en-GB" sz="1200" dirty="0">
                <a:effectLst/>
              </a:rPr>
              <a:t>. </a:t>
            </a:r>
          </a:p>
          <a:p>
            <a:pPr marL="228600" indent="-228600">
              <a:buFont typeface="+mj-lt"/>
              <a:buAutoNum type="arabicPeriod"/>
            </a:pPr>
            <a:r>
              <a:rPr lang="en-GB" sz="1200" dirty="0">
                <a:effectLst/>
              </a:rPr>
              <a:t>During the milling process, the bran and the germ are often removed to give a ‘whiter’ cereal. </a:t>
            </a:r>
          </a:p>
          <a:p>
            <a:r>
              <a:rPr lang="en-GB" sz="1200" b="1" dirty="0">
                <a:effectLst/>
              </a:rPr>
              <a:t>What nutrients do wholegrains contain? </a:t>
            </a:r>
            <a:endParaRPr lang="en-GB" sz="1200" dirty="0">
              <a:effectLst/>
            </a:endParaRPr>
          </a:p>
          <a:p>
            <a:pPr marL="228600" indent="-228600">
              <a:buFont typeface="+mj-lt"/>
              <a:buAutoNum type="arabicPeriod"/>
            </a:pPr>
            <a:r>
              <a:rPr lang="en-GB" sz="1200" dirty="0">
                <a:effectLst/>
              </a:rPr>
              <a:t>Wholegrains can contain up to 75 per cent more nutrients than refined cereals as most nutrients are found in the bran and germ of the seed. </a:t>
            </a:r>
          </a:p>
        </p:txBody>
      </p:sp>
      <p:sp>
        <p:nvSpPr>
          <p:cNvPr id="19" name="TextBox 18">
            <a:extLst>
              <a:ext uri="{FF2B5EF4-FFF2-40B4-BE49-F238E27FC236}">
                <a16:creationId xmlns:a16="http://schemas.microsoft.com/office/drawing/2014/main" id="{067D6E66-C892-8FF1-B614-AA1BFF420271}"/>
              </a:ext>
            </a:extLst>
          </p:cNvPr>
          <p:cNvSpPr txBox="1"/>
          <p:nvPr/>
        </p:nvSpPr>
        <p:spPr>
          <a:xfrm>
            <a:off x="55441" y="4583168"/>
            <a:ext cx="6032500" cy="369332"/>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en-US" b="1" dirty="0"/>
              <a:t>CARBOHYDRATES  WHOLEGRAIN &amp; NUTRIENTS  </a:t>
            </a:r>
          </a:p>
        </p:txBody>
      </p:sp>
      <p:sp>
        <p:nvSpPr>
          <p:cNvPr id="21" name="TextBox 20">
            <a:extLst>
              <a:ext uri="{FF2B5EF4-FFF2-40B4-BE49-F238E27FC236}">
                <a16:creationId xmlns:a16="http://schemas.microsoft.com/office/drawing/2014/main" id="{51728F3D-5FEA-8A89-27CF-B261F6C402D3}"/>
              </a:ext>
            </a:extLst>
          </p:cNvPr>
          <p:cNvSpPr txBox="1"/>
          <p:nvPr/>
        </p:nvSpPr>
        <p:spPr>
          <a:xfrm>
            <a:off x="6130954" y="4620371"/>
            <a:ext cx="6024439" cy="2154436"/>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r>
              <a:rPr lang="en-GB" sz="1200" b="1" dirty="0">
                <a:effectLst/>
              </a:rPr>
              <a:t>Wholegrains provide: </a:t>
            </a:r>
          </a:p>
          <a:p>
            <a:pPr marL="228600" indent="-228600">
              <a:buFont typeface="+mj-lt"/>
              <a:buAutoNum type="arabicPeriod"/>
            </a:pPr>
            <a:r>
              <a:rPr lang="en-GB" sz="1100" b="1" dirty="0">
                <a:effectLst/>
              </a:rPr>
              <a:t>fibre </a:t>
            </a:r>
            <a:r>
              <a:rPr lang="en-GB" sz="1100" dirty="0">
                <a:effectLst/>
              </a:rPr>
              <a:t>–soluble and insoluble </a:t>
            </a:r>
          </a:p>
          <a:p>
            <a:pPr marL="228600" indent="-228600">
              <a:buFont typeface="+mj-lt"/>
              <a:buAutoNum type="arabicPeriod"/>
            </a:pPr>
            <a:r>
              <a:rPr lang="en-GB" sz="1100" b="1" dirty="0">
                <a:effectLst/>
              </a:rPr>
              <a:t>B vitamins </a:t>
            </a:r>
            <a:r>
              <a:rPr lang="en-GB" sz="1100" dirty="0">
                <a:effectLst/>
              </a:rPr>
              <a:t>and </a:t>
            </a:r>
            <a:r>
              <a:rPr lang="en-GB" sz="1100" b="1" dirty="0">
                <a:effectLst/>
              </a:rPr>
              <a:t>folic acid </a:t>
            </a:r>
            <a:endParaRPr lang="en-GB" sz="1100" dirty="0">
              <a:effectLst/>
            </a:endParaRPr>
          </a:p>
          <a:p>
            <a:pPr marL="228600" indent="-228600">
              <a:buFont typeface="+mj-lt"/>
              <a:buAutoNum type="arabicPeriod"/>
            </a:pPr>
            <a:r>
              <a:rPr lang="en-GB" sz="1100" b="1" dirty="0">
                <a:effectLst/>
              </a:rPr>
              <a:t>essential fatty acids (omega 3) </a:t>
            </a:r>
            <a:endParaRPr lang="en-GB" sz="1100" dirty="0">
              <a:effectLst/>
            </a:endParaRPr>
          </a:p>
          <a:p>
            <a:pPr marL="228600" indent="-228600">
              <a:buFont typeface="+mj-lt"/>
              <a:buAutoNum type="arabicPeriod"/>
            </a:pPr>
            <a:r>
              <a:rPr lang="en-GB" sz="1100" b="1" dirty="0">
                <a:effectLst/>
              </a:rPr>
              <a:t>protein </a:t>
            </a:r>
            <a:endParaRPr lang="en-GB" sz="1100" dirty="0">
              <a:effectLst/>
            </a:endParaRPr>
          </a:p>
          <a:p>
            <a:pPr marL="228600" indent="-228600">
              <a:buFont typeface="+mj-lt"/>
              <a:buAutoNum type="arabicPeriod"/>
            </a:pPr>
            <a:r>
              <a:rPr lang="en-GB" sz="1100" b="1" dirty="0">
                <a:effectLst/>
              </a:rPr>
              <a:t>antioxidants </a:t>
            </a:r>
            <a:r>
              <a:rPr lang="en-GB" sz="1100" dirty="0">
                <a:effectLst/>
              </a:rPr>
              <a:t>including </a:t>
            </a:r>
            <a:r>
              <a:rPr lang="en-GB" sz="1100" b="1" dirty="0">
                <a:effectLst/>
              </a:rPr>
              <a:t>vitamin E, selenium </a:t>
            </a:r>
            <a:r>
              <a:rPr lang="en-GB" sz="1100" dirty="0"/>
              <a:t>/ </a:t>
            </a:r>
            <a:r>
              <a:rPr lang="en-GB" sz="1100" b="1" dirty="0">
                <a:effectLst/>
              </a:rPr>
              <a:t>trace elements </a:t>
            </a:r>
            <a:r>
              <a:rPr lang="en-GB" sz="1100" dirty="0">
                <a:effectLst/>
              </a:rPr>
              <a:t>such as </a:t>
            </a:r>
            <a:r>
              <a:rPr lang="en-GB" sz="1100" b="1" dirty="0">
                <a:effectLst/>
              </a:rPr>
              <a:t>copper</a:t>
            </a:r>
            <a:r>
              <a:rPr lang="en-GB" sz="1100" dirty="0">
                <a:effectLst/>
              </a:rPr>
              <a:t>. </a:t>
            </a:r>
          </a:p>
          <a:p>
            <a:r>
              <a:rPr lang="en-GB" sz="1200" b="1" dirty="0">
                <a:effectLst/>
              </a:rPr>
              <a:t>Types of wholegrains </a:t>
            </a:r>
          </a:p>
          <a:p>
            <a:r>
              <a:rPr lang="en-GB" sz="1100" b="1" dirty="0">
                <a:effectLst/>
              </a:rPr>
              <a:t>Cereals: </a:t>
            </a:r>
          </a:p>
          <a:p>
            <a:pPr marL="228600" indent="-228600">
              <a:buFont typeface="+mj-lt"/>
              <a:buAutoNum type="arabicPeriod"/>
            </a:pPr>
            <a:r>
              <a:rPr lang="en-GB" sz="1100" dirty="0">
                <a:effectLst/>
              </a:rPr>
              <a:t>Wheat, including spelt and durum </a:t>
            </a:r>
          </a:p>
          <a:p>
            <a:pPr marL="228600" indent="-228600">
              <a:buFont typeface="+mj-lt"/>
              <a:buAutoNum type="arabicPeriod"/>
            </a:pPr>
            <a:r>
              <a:rPr lang="en-GB" sz="1100" dirty="0">
                <a:effectLst/>
              </a:rPr>
              <a:t>Rice </a:t>
            </a:r>
          </a:p>
          <a:p>
            <a:pPr marL="228600" indent="-228600">
              <a:buFont typeface="+mj-lt"/>
              <a:buAutoNum type="arabicPeriod"/>
            </a:pPr>
            <a:r>
              <a:rPr lang="en-GB" sz="1100" dirty="0">
                <a:effectLst/>
              </a:rPr>
              <a:t>Barley (but not pearl barley which has had the outer husk removed) </a:t>
            </a:r>
          </a:p>
          <a:p>
            <a:pPr marL="228600" indent="-228600">
              <a:buFont typeface="+mj-lt"/>
              <a:buAutoNum type="arabicPeriod"/>
            </a:pPr>
            <a:r>
              <a:rPr lang="en-GB" sz="1100" dirty="0">
                <a:effectLst/>
              </a:rPr>
              <a:t>Maize (corn) </a:t>
            </a:r>
          </a:p>
        </p:txBody>
      </p:sp>
    </p:spTree>
    <p:extLst>
      <p:ext uri="{BB962C8B-B14F-4D97-AF65-F5344CB8AC3E}">
        <p14:creationId xmlns:p14="http://schemas.microsoft.com/office/powerpoint/2010/main" val="27362537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937</TotalTime>
  <Words>707</Words>
  <Application>Microsoft Office PowerPoint</Application>
  <PresentationFormat>Widescreen</PresentationFormat>
  <Paragraphs>71</Paragraphs>
  <Slides>2</Slides>
  <Notes>0</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Sonia Ayaz</dc:creator>
  <cp:lastModifiedBy>Sonia Ayaz</cp:lastModifiedBy>
  <cp:revision>2</cp:revision>
  <dcterms:created xsi:type="dcterms:W3CDTF">2022-10-08T23:11:05Z</dcterms:created>
  <dcterms:modified xsi:type="dcterms:W3CDTF">2022-10-10T13:55:23Z</dcterms:modified>
</cp:coreProperties>
</file>