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60" r:id="rId5"/>
    <p:sldId id="259" r:id="rId6"/>
  </p:sldIdLst>
  <p:sldSz cx="9906000" cy="6858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7" d="100"/>
          <a:sy n="87" d="100"/>
        </p:scale>
        <p:origin x="12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05F7CC1-2BE6-4E9D-8E97-B7BB73C9FA23}"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1560890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F7CC1-2BE6-4E9D-8E97-B7BB73C9FA23}"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252131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5F7CC1-2BE6-4E9D-8E97-B7BB73C9FA23}"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3096551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05F7CC1-2BE6-4E9D-8E97-B7BB73C9FA23}"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2484450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05F7CC1-2BE6-4E9D-8E97-B7BB73C9FA23}" type="datetimeFigureOut">
              <a:rPr lang="en-GB" smtClean="0"/>
              <a:t>07/02/2023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2851623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05F7CC1-2BE6-4E9D-8E97-B7BB73C9FA23}" type="datetimeFigureOut">
              <a:rPr lang="en-GB" smtClean="0"/>
              <a:t>07/02/2023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506928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5F7CC1-2BE6-4E9D-8E97-B7BB73C9FA23}" type="datetimeFigureOut">
              <a:rPr lang="en-GB" smtClean="0"/>
              <a:t>07/02/2023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187421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5F7CC1-2BE6-4E9D-8E97-B7BB73C9FA23}"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4105234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5F7CC1-2BE6-4E9D-8E97-B7BB73C9FA23}" type="datetimeFigureOut">
              <a:rPr lang="en-GB" smtClean="0"/>
              <a:t>07/02/2023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2835208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F7CC1-2BE6-4E9D-8E97-B7BB73C9FA23}"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110107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F7CC1-2BE6-4E9D-8E97-B7BB73C9FA23}" type="datetimeFigureOut">
              <a:rPr lang="en-GB" smtClean="0"/>
              <a:t>07/02/2023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18364F-0552-404D-899A-CD69AE0496CF}" type="slidenum">
              <a:rPr lang="en-GB" smtClean="0"/>
              <a:t>‹#›</a:t>
            </a:fld>
            <a:endParaRPr lang="en-GB"/>
          </a:p>
        </p:txBody>
      </p:sp>
    </p:spTree>
    <p:extLst>
      <p:ext uri="{BB962C8B-B14F-4D97-AF65-F5344CB8AC3E}">
        <p14:creationId xmlns:p14="http://schemas.microsoft.com/office/powerpoint/2010/main" val="2339362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5F7CC1-2BE6-4E9D-8E97-B7BB73C9FA23}" type="datetimeFigureOut">
              <a:rPr lang="en-GB" smtClean="0"/>
              <a:t>07/02/2023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18364F-0552-404D-899A-CD69AE0496CF}" type="slidenum">
              <a:rPr lang="en-GB" smtClean="0"/>
              <a:t>‹#›</a:t>
            </a:fld>
            <a:endParaRPr lang="en-GB"/>
          </a:p>
        </p:txBody>
      </p:sp>
    </p:spTree>
    <p:extLst>
      <p:ext uri="{BB962C8B-B14F-4D97-AF65-F5344CB8AC3E}">
        <p14:creationId xmlns:p14="http://schemas.microsoft.com/office/powerpoint/2010/main" val="41984654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bbc.co.uk/education/guides/zg68tyc/revision" TargetMode="External"/><Relationship Id="rId13" Type="http://schemas.openxmlformats.org/officeDocument/2006/relationships/hyperlink" Target="https://www.bbc.co.uk/education/guides/zqcn4j6/revision/2" TargetMode="External"/><Relationship Id="rId3" Type="http://schemas.openxmlformats.org/officeDocument/2006/relationships/hyperlink" Target="https://www.tutor2u.net/history/reference/elizabeths-legitimacy" TargetMode="External"/><Relationship Id="rId7" Type="http://schemas.openxmlformats.org/officeDocument/2006/relationships/hyperlink" Target="https://www.tutor2u.net/history/reference/france" TargetMode="External"/><Relationship Id="rId12" Type="http://schemas.openxmlformats.org/officeDocument/2006/relationships/hyperlink" Target="https://www.tutor2u.net/history/reference/revolt-of-the-northern-earls-1569-1570" TargetMode="External"/><Relationship Id="rId17" Type="http://schemas.openxmlformats.org/officeDocument/2006/relationships/hyperlink" Target="https://www.tutor2u.net/history/reference/francis-walsingham" TargetMode="External"/><Relationship Id="rId2" Type="http://schemas.openxmlformats.org/officeDocument/2006/relationships/hyperlink" Target="https://www.tutor2u.net/history/reference/elizabethan-society" TargetMode="External"/><Relationship Id="rId16" Type="http://schemas.openxmlformats.org/officeDocument/2006/relationships/hyperlink" Target="https://en.wikipedia.org/wiki/Babington_Plot" TargetMode="External"/><Relationship Id="rId1" Type="http://schemas.openxmlformats.org/officeDocument/2006/relationships/slideLayout" Target="../slideLayouts/slideLayout1.xml"/><Relationship Id="rId6" Type="http://schemas.openxmlformats.org/officeDocument/2006/relationships/hyperlink" Target="https://www.tutor2u.net/history/reference/financial-weakness" TargetMode="External"/><Relationship Id="rId11" Type="http://schemas.openxmlformats.org/officeDocument/2006/relationships/hyperlink" Target="http://www.elizabethi.org/contents/elizabethanchurch/catholics.html" TargetMode="External"/><Relationship Id="rId5" Type="http://schemas.openxmlformats.org/officeDocument/2006/relationships/hyperlink" Target="https://www.tutor2u.net/history/reference/role-of-gender" TargetMode="External"/><Relationship Id="rId15" Type="http://schemas.openxmlformats.org/officeDocument/2006/relationships/hyperlink" Target="https://en.wikipedia.org/wiki/Throckmorton_Plot" TargetMode="External"/><Relationship Id="rId10" Type="http://schemas.openxmlformats.org/officeDocument/2006/relationships/hyperlink" Target="https://www.bbc.co.uk/education/guides/zg68tyc/revision/3" TargetMode="External"/><Relationship Id="rId4" Type="http://schemas.openxmlformats.org/officeDocument/2006/relationships/hyperlink" Target="https://www.bbc.co.uk/education/guides/zy3x39q/revision/4" TargetMode="External"/><Relationship Id="rId9" Type="http://schemas.openxmlformats.org/officeDocument/2006/relationships/hyperlink" Target="https://www.bbc.co.uk/education/guides/zg68tyc/revision/4" TargetMode="External"/><Relationship Id="rId14" Type="http://schemas.openxmlformats.org/officeDocument/2006/relationships/hyperlink" Target="https://en.wikipedia.org/wiki/Ridolfi_plo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1710F6E-5240-4B6E-BF6F-720A2FD788B8}"/>
              </a:ext>
            </a:extLst>
          </p:cNvPr>
          <p:cNvSpPr/>
          <p:nvPr/>
        </p:nvSpPr>
        <p:spPr>
          <a:xfrm>
            <a:off x="0" y="0"/>
            <a:ext cx="2244618" cy="584775"/>
          </a:xfrm>
          <a:prstGeom prst="rect">
            <a:avLst/>
          </a:prstGeom>
          <a:solidFill>
            <a:schemeClr val="accent1">
              <a:lumMod val="40000"/>
              <a:lumOff val="60000"/>
            </a:schemeClr>
          </a:solidFill>
          <a:ln w="38100">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GB" sz="1600" b="1" dirty="0">
                <a:solidFill>
                  <a:schemeClr val="tx1"/>
                </a:solidFill>
                <a:latin typeface="+mj-lt"/>
              </a:rPr>
              <a:t>Last Term- </a:t>
            </a:r>
          </a:p>
          <a:p>
            <a:r>
              <a:rPr lang="en-GB" sz="1600" b="1" dirty="0">
                <a:solidFill>
                  <a:schemeClr val="tx1"/>
                </a:solidFill>
                <a:latin typeface="+mj-lt"/>
              </a:rPr>
              <a:t>Medicine	</a:t>
            </a:r>
          </a:p>
        </p:txBody>
      </p:sp>
      <p:sp>
        <p:nvSpPr>
          <p:cNvPr id="7" name="Rectangle 6">
            <a:extLst>
              <a:ext uri="{FF2B5EF4-FFF2-40B4-BE49-F238E27FC236}">
                <a16:creationId xmlns:a16="http://schemas.microsoft.com/office/drawing/2014/main" id="{1B08FFCC-986B-4F3B-80BA-DC6830C2495C}"/>
              </a:ext>
            </a:extLst>
          </p:cNvPr>
          <p:cNvSpPr/>
          <p:nvPr/>
        </p:nvSpPr>
        <p:spPr>
          <a:xfrm>
            <a:off x="2244618" y="0"/>
            <a:ext cx="5416764" cy="461665"/>
          </a:xfrm>
          <a:prstGeom prst="rect">
            <a:avLst/>
          </a:prstGeom>
          <a:solidFill>
            <a:schemeClr val="bg1"/>
          </a:solidFill>
          <a:ln w="38100">
            <a:solidFill>
              <a:schemeClr val="tx1"/>
            </a:solidFill>
          </a:ln>
        </p:spPr>
        <p:txBody>
          <a:bodyPr wrap="square">
            <a:spAutoFit/>
          </a:bodyPr>
          <a:lstStyle/>
          <a:p>
            <a:pPr algn="ctr"/>
            <a:r>
              <a:rPr lang="en-GB" sz="2400" b="1" dirty="0">
                <a:solidFill>
                  <a:srgbClr val="FF0000"/>
                </a:solidFill>
                <a:latin typeface="+mj-lt"/>
              </a:rPr>
              <a:t>Elizabeth’s issues at home</a:t>
            </a:r>
            <a:endParaRPr lang="en-GB" sz="2400" dirty="0">
              <a:solidFill>
                <a:srgbClr val="FF0000"/>
              </a:solidFill>
              <a:latin typeface="+mj-lt"/>
            </a:endParaRPr>
          </a:p>
        </p:txBody>
      </p:sp>
      <p:sp>
        <p:nvSpPr>
          <p:cNvPr id="11" name="Arrow: Right 10">
            <a:extLst>
              <a:ext uri="{FF2B5EF4-FFF2-40B4-BE49-F238E27FC236}">
                <a16:creationId xmlns:a16="http://schemas.microsoft.com/office/drawing/2014/main" id="{C3EE31DB-7C0F-4953-9EB6-F67A7F03F0DA}"/>
              </a:ext>
            </a:extLst>
          </p:cNvPr>
          <p:cNvSpPr/>
          <p:nvPr/>
        </p:nvSpPr>
        <p:spPr>
          <a:xfrm flipH="1">
            <a:off x="1791062" y="24732"/>
            <a:ext cx="558585" cy="361642"/>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mj-lt"/>
            </a:endParaRPr>
          </a:p>
        </p:txBody>
      </p:sp>
      <p:pic>
        <p:nvPicPr>
          <p:cNvPr id="22" name="Picture 21" descr="Graphical user interface&#10;&#10;Description automatically generated">
            <a:extLst>
              <a:ext uri="{FF2B5EF4-FFF2-40B4-BE49-F238E27FC236}">
                <a16:creationId xmlns:a16="http://schemas.microsoft.com/office/drawing/2014/main" id="{BD0C5BC1-2EC9-AFEB-D005-2A3DA33657D7}"/>
              </a:ext>
            </a:extLst>
          </p:cNvPr>
          <p:cNvPicPr/>
          <p:nvPr/>
        </p:nvPicPr>
        <p:blipFill>
          <a:blip r:embed="rId2"/>
          <a:stretch>
            <a:fillRect/>
          </a:stretch>
        </p:blipFill>
        <p:spPr>
          <a:xfrm>
            <a:off x="2244618" y="247807"/>
            <a:ext cx="1143000" cy="352425"/>
          </a:xfrm>
          <a:prstGeom prst="rect">
            <a:avLst/>
          </a:prstGeom>
        </p:spPr>
      </p:pic>
      <p:sp>
        <p:nvSpPr>
          <p:cNvPr id="9" name="Rectangle 8">
            <a:extLst>
              <a:ext uri="{FF2B5EF4-FFF2-40B4-BE49-F238E27FC236}">
                <a16:creationId xmlns:a16="http://schemas.microsoft.com/office/drawing/2014/main" id="{E3AAF277-E729-4681-A9F9-714FDF346F9B}"/>
              </a:ext>
            </a:extLst>
          </p:cNvPr>
          <p:cNvSpPr/>
          <p:nvPr/>
        </p:nvSpPr>
        <p:spPr>
          <a:xfrm>
            <a:off x="7661382" y="0"/>
            <a:ext cx="2244618" cy="553998"/>
          </a:xfrm>
          <a:prstGeom prst="rect">
            <a:avLst/>
          </a:prstGeom>
          <a:solidFill>
            <a:schemeClr val="accent1">
              <a:lumMod val="40000"/>
              <a:lumOff val="60000"/>
            </a:schemeClr>
          </a:solidFill>
          <a:ln w="38100">
            <a:solidFill>
              <a:schemeClr val="tx1"/>
            </a:solidFill>
          </a:ln>
        </p:spPr>
        <p:txBody>
          <a:bodyPr wrap="square">
            <a:spAutoFit/>
          </a:bodyPr>
          <a:lstStyle/>
          <a:p>
            <a:pPr algn="r"/>
            <a:r>
              <a:rPr lang="en-GB" sz="1600" b="1" dirty="0">
                <a:latin typeface="+mj-lt"/>
              </a:rPr>
              <a:t>Next Unit- </a:t>
            </a:r>
          </a:p>
          <a:p>
            <a:pPr algn="r"/>
            <a:r>
              <a:rPr lang="en-GB" sz="1400" b="1" dirty="0">
                <a:latin typeface="+mj-lt"/>
              </a:rPr>
              <a:t>Elizabethan England Unit 2</a:t>
            </a:r>
          </a:p>
        </p:txBody>
      </p:sp>
      <p:sp>
        <p:nvSpPr>
          <p:cNvPr id="26" name="Arrow: Right 10">
            <a:extLst>
              <a:ext uri="{FF2B5EF4-FFF2-40B4-BE49-F238E27FC236}">
                <a16:creationId xmlns:a16="http://schemas.microsoft.com/office/drawing/2014/main" id="{C3EE31DB-7C0F-4953-9EB6-F67A7F03F0DA}"/>
              </a:ext>
            </a:extLst>
          </p:cNvPr>
          <p:cNvSpPr/>
          <p:nvPr/>
        </p:nvSpPr>
        <p:spPr>
          <a:xfrm>
            <a:off x="7526215" y="24732"/>
            <a:ext cx="553210" cy="363643"/>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mj-lt"/>
            </a:endParaRPr>
          </a:p>
        </p:txBody>
      </p:sp>
      <p:sp>
        <p:nvSpPr>
          <p:cNvPr id="2" name="TextBox 1">
            <a:extLst>
              <a:ext uri="{FF2B5EF4-FFF2-40B4-BE49-F238E27FC236}">
                <a16:creationId xmlns:a16="http://schemas.microsoft.com/office/drawing/2014/main" id="{4DEDF60C-F085-4BBA-929D-9D2AB3D19125}"/>
              </a:ext>
            </a:extLst>
          </p:cNvPr>
          <p:cNvSpPr txBox="1"/>
          <p:nvPr/>
        </p:nvSpPr>
        <p:spPr>
          <a:xfrm>
            <a:off x="88135" y="738130"/>
            <a:ext cx="3183875" cy="830997"/>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Elizabeth I </a:t>
            </a:r>
            <a:r>
              <a:rPr lang="en-US" sz="1200" dirty="0"/>
              <a:t>- Elizabeth was the second child of Henry VIII. He had an affair with her mother Anne Boleyn and that resulted in the birth of Elizabeth. </a:t>
            </a:r>
            <a:endParaRPr lang="en-GB" sz="1200" dirty="0"/>
          </a:p>
        </p:txBody>
      </p:sp>
      <p:sp>
        <p:nvSpPr>
          <p:cNvPr id="3" name="Arrow: Right 2">
            <a:extLst>
              <a:ext uri="{FF2B5EF4-FFF2-40B4-BE49-F238E27FC236}">
                <a16:creationId xmlns:a16="http://schemas.microsoft.com/office/drawing/2014/main" id="{6FB3A44A-94DD-4AB9-9C70-2B6C78F920CF}"/>
              </a:ext>
            </a:extLst>
          </p:cNvPr>
          <p:cNvSpPr/>
          <p:nvPr/>
        </p:nvSpPr>
        <p:spPr>
          <a:xfrm>
            <a:off x="3327095" y="934601"/>
            <a:ext cx="457269" cy="2533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DAEB1F04-551D-4BC8-8C23-8A4F4FA2C4F9}"/>
              </a:ext>
            </a:extLst>
          </p:cNvPr>
          <p:cNvSpPr txBox="1"/>
          <p:nvPr/>
        </p:nvSpPr>
        <p:spPr>
          <a:xfrm>
            <a:off x="3855905" y="741806"/>
            <a:ext cx="3183875" cy="1938992"/>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Elizabeth’s Issues </a:t>
            </a:r>
            <a:r>
              <a:rPr lang="en-US" sz="1200" dirty="0"/>
              <a:t>- When Elizabeth came to the throne she had a number of problems to sort out. 1) Her Privy Council felt that she should get married because she was a woman and women were not considered strong enough to rule on their own. 2) Elizabeth’s sister Mary was queen before her and had run up a debt of £300,000 which Elizabeth had to deal with by selling off land. 3) she was considered illegitimate because her father had her as part of a second marriage. </a:t>
            </a:r>
            <a:endParaRPr lang="en-GB" sz="1200" dirty="0"/>
          </a:p>
        </p:txBody>
      </p:sp>
      <p:sp>
        <p:nvSpPr>
          <p:cNvPr id="13" name="Arrow: Right 12">
            <a:extLst>
              <a:ext uri="{FF2B5EF4-FFF2-40B4-BE49-F238E27FC236}">
                <a16:creationId xmlns:a16="http://schemas.microsoft.com/office/drawing/2014/main" id="{821E8565-7545-4554-B0F3-B69C3756255A}"/>
              </a:ext>
            </a:extLst>
          </p:cNvPr>
          <p:cNvSpPr/>
          <p:nvPr/>
        </p:nvSpPr>
        <p:spPr>
          <a:xfrm>
            <a:off x="7100306" y="934601"/>
            <a:ext cx="457269" cy="2533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4931494E-F9B9-4C9D-9627-3E1BA0467009}"/>
              </a:ext>
            </a:extLst>
          </p:cNvPr>
          <p:cNvSpPr txBox="1"/>
          <p:nvPr/>
        </p:nvSpPr>
        <p:spPr>
          <a:xfrm>
            <a:off x="7661382" y="741806"/>
            <a:ext cx="2194975" cy="2308324"/>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Problem of Religion </a:t>
            </a:r>
            <a:r>
              <a:rPr lang="en-US" sz="1200" dirty="0"/>
              <a:t>- Elizabeth had to sort out the problem of religion. Her sister Mary had changed the religion back to Catholic but Elizabeth was Protestant. She also had the issue that strict protestants called Puritans had come back to the country hoping that Elizabeth would change the religion of England back to Protestant. </a:t>
            </a:r>
            <a:endParaRPr lang="en-GB" sz="1200" dirty="0"/>
          </a:p>
        </p:txBody>
      </p:sp>
      <p:sp>
        <p:nvSpPr>
          <p:cNvPr id="4" name="Arrow: Down 3">
            <a:extLst>
              <a:ext uri="{FF2B5EF4-FFF2-40B4-BE49-F238E27FC236}">
                <a16:creationId xmlns:a16="http://schemas.microsoft.com/office/drawing/2014/main" id="{6FB572B3-91A4-46C5-95E6-3632E30A9BDE}"/>
              </a:ext>
            </a:extLst>
          </p:cNvPr>
          <p:cNvSpPr/>
          <p:nvPr/>
        </p:nvSpPr>
        <p:spPr>
          <a:xfrm>
            <a:off x="8656997" y="3103914"/>
            <a:ext cx="253388" cy="4324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8A900827-9EEA-43A3-B1CE-2D32E86AB819}"/>
              </a:ext>
            </a:extLst>
          </p:cNvPr>
          <p:cNvSpPr txBox="1"/>
          <p:nvPr/>
        </p:nvSpPr>
        <p:spPr>
          <a:xfrm>
            <a:off x="7616448" y="3638033"/>
            <a:ext cx="2194975" cy="3046988"/>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Religious Settlement </a:t>
            </a:r>
            <a:r>
              <a:rPr lang="en-US" sz="1200" dirty="0"/>
              <a:t>- Elizabeth introduced the Religious Settlement which was a mixture of the religions together. There was the Act of Supremacy which made Elizabeth the governor of the English Church and then the Act of Uniformity which was the laws that said how all the churches had to look, that they had to have an English Bible and Prayer book and services were in English as well as other rules on what the decoration of the Church should be and what the priests should wear.</a:t>
            </a:r>
            <a:endParaRPr lang="en-GB" sz="1200" dirty="0"/>
          </a:p>
        </p:txBody>
      </p:sp>
      <p:sp>
        <p:nvSpPr>
          <p:cNvPr id="16" name="Arrow: Right 15">
            <a:extLst>
              <a:ext uri="{FF2B5EF4-FFF2-40B4-BE49-F238E27FC236}">
                <a16:creationId xmlns:a16="http://schemas.microsoft.com/office/drawing/2014/main" id="{55D10329-6E86-4772-AE1E-29C897541919}"/>
              </a:ext>
            </a:extLst>
          </p:cNvPr>
          <p:cNvSpPr/>
          <p:nvPr/>
        </p:nvSpPr>
        <p:spPr>
          <a:xfrm rot="13061721">
            <a:off x="7100305" y="3907318"/>
            <a:ext cx="457269" cy="2533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49A8501F-5275-46AE-A18D-4393401AA992}"/>
              </a:ext>
            </a:extLst>
          </p:cNvPr>
          <p:cNvSpPr txBox="1"/>
          <p:nvPr/>
        </p:nvSpPr>
        <p:spPr>
          <a:xfrm>
            <a:off x="3387619" y="2800627"/>
            <a:ext cx="3652162" cy="1384995"/>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Puritan Challenge </a:t>
            </a:r>
            <a:r>
              <a:rPr lang="en-US" sz="1200" dirty="0"/>
              <a:t>- The Puritans were unhappy and challenged Elizabeth because they did not like the Crucifixes that had to be displayed in the churches. Elizabeth agreed they could get rid of them. They then challenged her on the Vestments and she refused to back down and instead said they had to wear the Vestments.</a:t>
            </a:r>
            <a:endParaRPr lang="en-GB" sz="1200" dirty="0"/>
          </a:p>
        </p:txBody>
      </p:sp>
      <p:sp>
        <p:nvSpPr>
          <p:cNvPr id="18" name="TextBox 17">
            <a:extLst>
              <a:ext uri="{FF2B5EF4-FFF2-40B4-BE49-F238E27FC236}">
                <a16:creationId xmlns:a16="http://schemas.microsoft.com/office/drawing/2014/main" id="{2BBE8851-337C-470E-A962-AA96527DBA54}"/>
              </a:ext>
            </a:extLst>
          </p:cNvPr>
          <p:cNvSpPr txBox="1"/>
          <p:nvPr/>
        </p:nvSpPr>
        <p:spPr>
          <a:xfrm>
            <a:off x="3387619" y="4305451"/>
            <a:ext cx="3664264" cy="2492990"/>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Catholic Challenge </a:t>
            </a:r>
            <a:r>
              <a:rPr lang="en-US" sz="1200" dirty="0"/>
              <a:t>- The Catholics challenged Elizabeth through the revolt of the Northern Earls. This was where the Earl of Westmorland, Earl of Northumberland and the Duke of Norfolk decided to get rid of Elizabeth. They were annoyed that they no longer had the power in the Royal Court that they once had. On their way to London they held a Catholic Mass in Durham Cathedral and then continued marching south. Elizabeth sent an army which over powered them. The Earl of Northumberland was captured and killed, the Earl of Westmorland escaped and the Duke of Norfolk, because he was the second cousin of Elizabeth, escaped punishment. </a:t>
            </a:r>
            <a:endParaRPr lang="en-GB" sz="1200" dirty="0"/>
          </a:p>
        </p:txBody>
      </p:sp>
      <p:sp>
        <p:nvSpPr>
          <p:cNvPr id="19" name="Arrow: Right 18">
            <a:extLst>
              <a:ext uri="{FF2B5EF4-FFF2-40B4-BE49-F238E27FC236}">
                <a16:creationId xmlns:a16="http://schemas.microsoft.com/office/drawing/2014/main" id="{DEAED098-6689-45BE-84E1-0874CD40BF64}"/>
              </a:ext>
            </a:extLst>
          </p:cNvPr>
          <p:cNvSpPr/>
          <p:nvPr/>
        </p:nvSpPr>
        <p:spPr>
          <a:xfrm rot="8886999">
            <a:off x="7113434" y="5034833"/>
            <a:ext cx="457269" cy="2533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69755E21-B4FD-4BFF-AA0D-EE6E9CC89A8C}"/>
              </a:ext>
            </a:extLst>
          </p:cNvPr>
          <p:cNvSpPr/>
          <p:nvPr/>
        </p:nvSpPr>
        <p:spPr>
          <a:xfrm rot="12560102">
            <a:off x="2879059" y="5421860"/>
            <a:ext cx="470920" cy="2601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E50F07E7-E301-4119-BA02-0A8288FD71FF}"/>
              </a:ext>
            </a:extLst>
          </p:cNvPr>
          <p:cNvSpPr/>
          <p:nvPr/>
        </p:nvSpPr>
        <p:spPr>
          <a:xfrm rot="9070381">
            <a:off x="2833030" y="3290106"/>
            <a:ext cx="457269" cy="2533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58FE879A-7652-4627-9DFC-00FF3C3508EA}"/>
              </a:ext>
            </a:extLst>
          </p:cNvPr>
          <p:cNvSpPr txBox="1"/>
          <p:nvPr/>
        </p:nvSpPr>
        <p:spPr>
          <a:xfrm>
            <a:off x="102454" y="1923464"/>
            <a:ext cx="2686067" cy="4524315"/>
          </a:xfrm>
          <a:prstGeom prst="rect">
            <a:avLst/>
          </a:prstGeom>
          <a:solidFill>
            <a:schemeClr val="accent4">
              <a:lumMod val="40000"/>
              <a:lumOff val="60000"/>
            </a:schemeClr>
          </a:solidFill>
          <a:ln w="38100">
            <a:solidFill>
              <a:schemeClr val="tx1"/>
            </a:solidFill>
          </a:ln>
        </p:spPr>
        <p:txBody>
          <a:bodyPr wrap="square" rtlCol="0">
            <a:spAutoFit/>
          </a:bodyPr>
          <a:lstStyle/>
          <a:p>
            <a:r>
              <a:rPr lang="en-US" sz="1200" b="1" u="sng" dirty="0"/>
              <a:t>Mary Queen of Scots </a:t>
            </a:r>
            <a:r>
              <a:rPr lang="en-US" sz="1200" dirty="0"/>
              <a:t>– The Pope issued the Papal Bull which excommunicated Elizabeth from the Catholic Church and said that all Catholics should rise up against Elizabeth. Elizabeth’s cousin Mary Queen of Scots fled Scotland and came to England hoping Elizabeth would help her. Elizabeth decided to imprison her. There were several plots that it was thought Mary was involved in. The Ridolfi Plot was an Italian banker who was conspiring with the Spanish to kill Elizabeth and put Mary QoS on the throne. The Throckmorton was an English Catholic who with the help of the French, again wanted to kill Elizabeth and put Mary QoS on the throne. The Babington Plot was the only plot where Mary QoS was caught being involved. She wrote letters to Anthony Babington who was leading the plot agreeing that she wanted to be Queen of England. She was found guilty and was executed by beheading. </a:t>
            </a:r>
            <a:endParaRPr lang="en-GB" sz="1200" dirty="0"/>
          </a:p>
        </p:txBody>
      </p:sp>
    </p:spTree>
    <p:extLst>
      <p:ext uri="{BB962C8B-B14F-4D97-AF65-F5344CB8AC3E}">
        <p14:creationId xmlns:p14="http://schemas.microsoft.com/office/powerpoint/2010/main" val="2179650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805DD93-56C8-464D-B2F8-EDD5010176F4}"/>
              </a:ext>
            </a:extLst>
          </p:cNvPr>
          <p:cNvGraphicFramePr>
            <a:graphicFrameLocks noGrp="1"/>
          </p:cNvGraphicFramePr>
          <p:nvPr>
            <p:extLst>
              <p:ext uri="{D42A27DB-BD31-4B8C-83A1-F6EECF244321}">
                <p14:modId xmlns:p14="http://schemas.microsoft.com/office/powerpoint/2010/main" val="3556322195"/>
              </p:ext>
            </p:extLst>
          </p:nvPr>
        </p:nvGraphicFramePr>
        <p:xfrm>
          <a:off x="125826" y="1205763"/>
          <a:ext cx="6994221" cy="4989090"/>
        </p:xfrm>
        <a:graphic>
          <a:graphicData uri="http://schemas.openxmlformats.org/drawingml/2006/table">
            <a:tbl>
              <a:tblPr firstRow="1" firstCol="1" bandRow="1">
                <a:tableStyleId>{5940675A-B579-460E-94D1-54222C63F5DA}</a:tableStyleId>
              </a:tblPr>
              <a:tblGrid>
                <a:gridCol w="893660">
                  <a:extLst>
                    <a:ext uri="{9D8B030D-6E8A-4147-A177-3AD203B41FA5}">
                      <a16:colId xmlns:a16="http://schemas.microsoft.com/office/drawing/2014/main" val="2330084833"/>
                    </a:ext>
                  </a:extLst>
                </a:gridCol>
                <a:gridCol w="2333316">
                  <a:extLst>
                    <a:ext uri="{9D8B030D-6E8A-4147-A177-3AD203B41FA5}">
                      <a16:colId xmlns:a16="http://schemas.microsoft.com/office/drawing/2014/main" val="3957258885"/>
                    </a:ext>
                  </a:extLst>
                </a:gridCol>
                <a:gridCol w="3767245">
                  <a:extLst>
                    <a:ext uri="{9D8B030D-6E8A-4147-A177-3AD203B41FA5}">
                      <a16:colId xmlns:a16="http://schemas.microsoft.com/office/drawing/2014/main" val="3336661378"/>
                    </a:ext>
                  </a:extLst>
                </a:gridCol>
              </a:tblGrid>
              <a:tr h="355751">
                <a:tc rowSpan="9">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Elizabeth’s challenges at home.</a:t>
                      </a:r>
                    </a:p>
                  </a:txBody>
                  <a:tcPr marL="68580" marR="68580" marT="0" marB="0"/>
                </a:tc>
                <a:tc>
                  <a:txBody>
                    <a:bodyPr/>
                    <a:lstStyle/>
                    <a:p>
                      <a:pPr>
                        <a:lnSpc>
                          <a:spcPct val="107000"/>
                        </a:lnSpc>
                        <a:spcAft>
                          <a:spcPts val="0"/>
                        </a:spcAft>
                      </a:pPr>
                      <a:r>
                        <a:rPr lang="en-GB" sz="1100" dirty="0">
                          <a:effectLst/>
                          <a:latin typeface="+mn-lt"/>
                          <a:ea typeface="Calibri" panose="020F0502020204030204" pitchFamily="34" charset="0"/>
                          <a:cs typeface="Verdana" panose="020B0604030504040204" pitchFamily="34" charset="0"/>
                        </a:rPr>
                        <a:t>Elizabeth’s background</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r>
                        <a:rPr lang="en-GB" sz="1100" kern="1200" dirty="0">
                          <a:solidFill>
                            <a:schemeClr val="tx1"/>
                          </a:solidFill>
                          <a:effectLst/>
                          <a:latin typeface="+mn-lt"/>
                          <a:ea typeface="+mn-ea"/>
                          <a:cs typeface="+mn-cs"/>
                        </a:rPr>
                        <a:t>Revision Guide p. 90</a:t>
                      </a:r>
                    </a:p>
                    <a:p>
                      <a:r>
                        <a:rPr lang="en-GB" sz="1100" u="sng" kern="1200" dirty="0">
                          <a:solidFill>
                            <a:schemeClr val="tx1"/>
                          </a:solidFill>
                          <a:effectLst/>
                          <a:latin typeface="+mn-lt"/>
                          <a:ea typeface="+mn-ea"/>
                          <a:cs typeface="+mn-cs"/>
                          <a:hlinkClick r:id="rId2"/>
                        </a:rPr>
                        <a:t>https://www.tutor2u.net/history/reference/elizabethan-society</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0009709"/>
                  </a:ext>
                </a:extLst>
              </a:tr>
              <a:tr h="365760">
                <a:tc vMerge="1">
                  <a:txBody>
                    <a:bodyPr/>
                    <a:lstStyle/>
                    <a:p>
                      <a:endParaRPr lang="en-GB"/>
                    </a:p>
                  </a:txBody>
                  <a:tcPr/>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Problem of Legitimacy</a:t>
                      </a:r>
                    </a:p>
                  </a:txBody>
                  <a:tcPr marL="68580" marR="68580" marT="0" marB="0"/>
                </a:tc>
                <a:tc>
                  <a:txBody>
                    <a:bodyPr/>
                    <a:lstStyle/>
                    <a:p>
                      <a:r>
                        <a:rPr lang="en-GB" sz="1100" kern="1200" dirty="0">
                          <a:solidFill>
                            <a:schemeClr val="tx1"/>
                          </a:solidFill>
                          <a:effectLst/>
                          <a:latin typeface="+mn-lt"/>
                          <a:ea typeface="+mn-ea"/>
                          <a:cs typeface="+mn-cs"/>
                        </a:rPr>
                        <a:t>Revision Guide p. 91</a:t>
                      </a:r>
                    </a:p>
                    <a:p>
                      <a:r>
                        <a:rPr lang="en-GB" sz="1100" u="sng" kern="1200" dirty="0">
                          <a:solidFill>
                            <a:schemeClr val="tx1"/>
                          </a:solidFill>
                          <a:effectLst/>
                          <a:latin typeface="+mn-lt"/>
                          <a:ea typeface="+mn-ea"/>
                          <a:cs typeface="+mn-cs"/>
                          <a:hlinkClick r:id="rId3"/>
                        </a:rPr>
                        <a:t>https://www.tutor2u.net/history/reference/elizabeths-legitimacy</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2598066"/>
                  </a:ext>
                </a:extLst>
              </a:tr>
              <a:tr h="278112">
                <a:tc vMerge="1">
                  <a:txBody>
                    <a:bodyPr/>
                    <a:lstStyle/>
                    <a:p>
                      <a:endParaRPr lang="en-GB"/>
                    </a:p>
                  </a:txBody>
                  <a:tcPr/>
                </a:tc>
                <a:tc>
                  <a:txBody>
                    <a:bodyPr/>
                    <a:lstStyle/>
                    <a:p>
                      <a:pPr>
                        <a:lnSpc>
                          <a:spcPct val="107000"/>
                        </a:lnSpc>
                        <a:spcAft>
                          <a:spcPts val="0"/>
                        </a:spcAft>
                      </a:pPr>
                      <a:r>
                        <a:rPr lang="en-GB" sz="1100" dirty="0">
                          <a:effectLst/>
                          <a:latin typeface="+mn-lt"/>
                          <a:ea typeface="Calibri" panose="020F0502020204030204" pitchFamily="34" charset="0"/>
                          <a:cs typeface="Verdana" panose="020B0604030504040204" pitchFamily="34" charset="0"/>
                        </a:rPr>
                        <a:t>Gender and Marriage</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r>
                        <a:rPr lang="en-GB" sz="1100" kern="1200" dirty="0">
                          <a:solidFill>
                            <a:schemeClr val="tx1"/>
                          </a:solidFill>
                          <a:effectLst/>
                          <a:latin typeface="+mn-lt"/>
                          <a:ea typeface="+mn-ea"/>
                          <a:cs typeface="+mn-cs"/>
                        </a:rPr>
                        <a:t>Revision Guide p. 91</a:t>
                      </a:r>
                    </a:p>
                    <a:p>
                      <a:r>
                        <a:rPr lang="en-GB" sz="1100" u="sng" kern="1200" dirty="0">
                          <a:solidFill>
                            <a:schemeClr val="tx1"/>
                          </a:solidFill>
                          <a:effectLst/>
                          <a:latin typeface="+mn-lt"/>
                          <a:ea typeface="+mn-ea"/>
                          <a:cs typeface="+mn-cs"/>
                          <a:hlinkClick r:id="rId4"/>
                        </a:rPr>
                        <a:t>https://www.bbc.co.uk/education/guides/zy3x39q/revision/4</a:t>
                      </a:r>
                      <a:r>
                        <a:rPr lang="en-GB" sz="1100" kern="1200" dirty="0">
                          <a:solidFill>
                            <a:schemeClr val="tx1"/>
                          </a:solidFill>
                          <a:effectLst/>
                          <a:latin typeface="+mn-lt"/>
                          <a:ea typeface="+mn-ea"/>
                          <a:cs typeface="+mn-cs"/>
                        </a:rPr>
                        <a:t> </a:t>
                      </a:r>
                    </a:p>
                    <a:p>
                      <a:r>
                        <a:rPr lang="en-GB" sz="1100" u="sng" kern="1200" dirty="0">
                          <a:solidFill>
                            <a:schemeClr val="tx1"/>
                          </a:solidFill>
                          <a:effectLst/>
                          <a:latin typeface="+mn-lt"/>
                          <a:ea typeface="+mn-ea"/>
                          <a:cs typeface="+mn-cs"/>
                          <a:hlinkClick r:id="rId5"/>
                        </a:rPr>
                        <a:t>https://www.tutor2u.net/history/reference/role-of-gender</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25351985"/>
                  </a:ext>
                </a:extLst>
              </a:tr>
              <a:tr h="334108">
                <a:tc vMerge="1">
                  <a:txBody>
                    <a:bodyPr/>
                    <a:lstStyle/>
                    <a:p>
                      <a:endParaRPr lang="en-GB"/>
                    </a:p>
                  </a:txBody>
                  <a:tcPr/>
                </a:tc>
                <a:tc>
                  <a:txBody>
                    <a:bodyPr/>
                    <a:lstStyle/>
                    <a:p>
                      <a:pPr>
                        <a:lnSpc>
                          <a:spcPct val="107000"/>
                        </a:lnSpc>
                        <a:spcAft>
                          <a:spcPts val="0"/>
                        </a:spcAft>
                      </a:pPr>
                      <a:r>
                        <a:rPr lang="en-GB" sz="1100" dirty="0">
                          <a:effectLst/>
                          <a:latin typeface="+mn-lt"/>
                          <a:ea typeface="Calibri" panose="020F0502020204030204" pitchFamily="34" charset="0"/>
                          <a:cs typeface="Verdana" panose="020B0604030504040204" pitchFamily="34" charset="0"/>
                        </a:rPr>
                        <a:t>Problems of debt</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latin typeface="+mn-lt"/>
                          <a:ea typeface="Calibri" panose="020F0502020204030204" pitchFamily="34" charset="0"/>
                          <a:cs typeface="Verdana" panose="020B0604030504040204" pitchFamily="34" charset="0"/>
                        </a:rPr>
                        <a:t>Revision Guide p. 92</a:t>
                      </a:r>
                      <a:endParaRPr lang="en-GB" sz="1100" dirty="0">
                        <a:effectLst/>
                        <a:latin typeface="+mn-lt"/>
                        <a:ea typeface="Calibri" panose="020F0502020204030204" pitchFamily="34" charset="0"/>
                        <a:cs typeface="Times New Roman" panose="02020603050405020304" pitchFamily="18" charset="0"/>
                      </a:endParaRPr>
                    </a:p>
                    <a:p>
                      <a:pPr>
                        <a:lnSpc>
                          <a:spcPct val="107000"/>
                        </a:lnSpc>
                        <a:spcAft>
                          <a:spcPts val="0"/>
                        </a:spcAft>
                      </a:pPr>
                      <a:r>
                        <a:rPr lang="en-GB" sz="1100" u="sng" kern="1200" dirty="0">
                          <a:solidFill>
                            <a:schemeClr val="tx1"/>
                          </a:solidFill>
                          <a:effectLst/>
                          <a:latin typeface="+mn-lt"/>
                          <a:ea typeface="+mn-ea"/>
                          <a:cs typeface="+mn-cs"/>
                          <a:hlinkClick r:id="rId6"/>
                        </a:rPr>
                        <a:t>https://www.tutor2u.net/history/reference/financial-weakness</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76527595"/>
                  </a:ext>
                </a:extLst>
              </a:tr>
              <a:tr h="310443">
                <a:tc vMerge="1">
                  <a:txBody>
                    <a:bodyPr/>
                    <a:lstStyle/>
                    <a:p>
                      <a:endParaRPr lang="en-GB"/>
                    </a:p>
                  </a:txBody>
                  <a:tcPr/>
                </a:tc>
                <a:tc>
                  <a:txBody>
                    <a:bodyPr/>
                    <a:lstStyle/>
                    <a:p>
                      <a:pPr>
                        <a:lnSpc>
                          <a:spcPct val="107000"/>
                        </a:lnSpc>
                        <a:spcAft>
                          <a:spcPts val="0"/>
                        </a:spcAft>
                      </a:pPr>
                      <a:r>
                        <a:rPr lang="en-GB" sz="1100" dirty="0">
                          <a:effectLst/>
                          <a:latin typeface="+mn-lt"/>
                          <a:ea typeface="Calibri" panose="020F0502020204030204" pitchFamily="34" charset="0"/>
                          <a:cs typeface="Verdana" panose="020B0604030504040204" pitchFamily="34" charset="0"/>
                        </a:rPr>
                        <a:t>Relationships with France, Spain and Scotland</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r>
                        <a:rPr lang="en-GB" sz="1100" kern="1200" dirty="0">
                          <a:solidFill>
                            <a:schemeClr val="tx1"/>
                          </a:solidFill>
                          <a:effectLst/>
                          <a:latin typeface="+mn-lt"/>
                          <a:ea typeface="+mn-ea"/>
                          <a:cs typeface="+mn-cs"/>
                        </a:rPr>
                        <a:t>Revision Guide p. 92</a:t>
                      </a:r>
                    </a:p>
                    <a:p>
                      <a:r>
                        <a:rPr lang="en-GB" sz="1100" u="sng" kern="1200" dirty="0">
                          <a:solidFill>
                            <a:schemeClr val="tx1"/>
                          </a:solidFill>
                          <a:effectLst/>
                          <a:latin typeface="+mn-lt"/>
                          <a:ea typeface="+mn-ea"/>
                          <a:cs typeface="+mn-cs"/>
                          <a:hlinkClick r:id="rId7"/>
                        </a:rPr>
                        <a:t>https://www.tutor2u.net/history/reference/france</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4977996"/>
                  </a:ext>
                </a:extLst>
              </a:tr>
              <a:tr h="416136">
                <a:tc vMerge="1">
                  <a:txBody>
                    <a:bodyPr/>
                    <a:lstStyle/>
                    <a:p>
                      <a:pPr>
                        <a:lnSpc>
                          <a:spcPct val="107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Religious Settlement including Act of Uniformity and Act of Supremacy</a:t>
                      </a:r>
                    </a:p>
                  </a:txBody>
                  <a:tcPr marL="68580" marR="68580" marT="0" marB="0"/>
                </a:tc>
                <a:tc>
                  <a:txBody>
                    <a:bodyPr/>
                    <a:lstStyle/>
                    <a:p>
                      <a:pPr>
                        <a:lnSpc>
                          <a:spcPct val="107000"/>
                        </a:lnSpc>
                        <a:spcAft>
                          <a:spcPts val="0"/>
                        </a:spcAft>
                      </a:pPr>
                      <a:r>
                        <a:rPr lang="en-GB" sz="1100" kern="1200" dirty="0">
                          <a:solidFill>
                            <a:schemeClr val="tx1"/>
                          </a:solidFill>
                          <a:effectLst/>
                          <a:latin typeface="+mn-lt"/>
                          <a:ea typeface="+mn-ea"/>
                          <a:cs typeface="+mn-cs"/>
                        </a:rPr>
                        <a:t>Revision Guide p. 94 </a:t>
                      </a:r>
                      <a:r>
                        <a:rPr lang="en-GB" sz="1100" u="sng" kern="1200" dirty="0">
                          <a:solidFill>
                            <a:schemeClr val="tx1"/>
                          </a:solidFill>
                          <a:effectLst/>
                          <a:latin typeface="+mn-lt"/>
                          <a:ea typeface="+mn-ea"/>
                          <a:cs typeface="+mn-cs"/>
                          <a:hlinkClick r:id="rId8"/>
                        </a:rPr>
                        <a:t>https://www.bbc.co.uk/education/guides/zg68tyc/revision</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69528220"/>
                  </a:ext>
                </a:extLst>
              </a:tr>
              <a:tr h="317821">
                <a:tc vMerge="1">
                  <a:txBody>
                    <a:bodyPr/>
                    <a:lstStyle/>
                    <a:p>
                      <a:pPr>
                        <a:lnSpc>
                          <a:spcPct val="107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Puritan Challenge – Vestments and Crucifixes</a:t>
                      </a:r>
                    </a:p>
                  </a:txBody>
                  <a:tcPr marL="68580" marR="68580" marT="0" marB="0"/>
                </a:tc>
                <a:tc>
                  <a:txBody>
                    <a:bodyPr/>
                    <a:lstStyle/>
                    <a:p>
                      <a:r>
                        <a:rPr lang="en-GB" sz="1100" kern="1200" dirty="0">
                          <a:solidFill>
                            <a:schemeClr val="tx1"/>
                          </a:solidFill>
                          <a:effectLst/>
                          <a:latin typeface="+mn-lt"/>
                          <a:ea typeface="+mn-ea"/>
                          <a:cs typeface="+mn-cs"/>
                        </a:rPr>
                        <a:t>Revision Guide p. 95</a:t>
                      </a:r>
                    </a:p>
                    <a:p>
                      <a:r>
                        <a:rPr lang="en-GB" sz="1100" u="sng" kern="1200" dirty="0">
                          <a:solidFill>
                            <a:schemeClr val="tx1"/>
                          </a:solidFill>
                          <a:effectLst/>
                          <a:latin typeface="+mn-lt"/>
                          <a:ea typeface="+mn-ea"/>
                          <a:cs typeface="+mn-cs"/>
                          <a:hlinkClick r:id="rId9"/>
                        </a:rPr>
                        <a:t>https://www.bbc.co.uk/education/guides/zg68tyc/revision/4</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7448136"/>
                  </a:ext>
                </a:extLst>
              </a:tr>
              <a:tr h="717293">
                <a:tc vMerge="1">
                  <a:txBody>
                    <a:bodyPr/>
                    <a:lstStyle/>
                    <a:p>
                      <a:pPr>
                        <a:lnSpc>
                          <a:spcPct val="107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Catholic Challenge – Revolt of the Northern Earls and Papal Bull 1570</a:t>
                      </a:r>
                    </a:p>
                  </a:txBody>
                  <a:tcPr marL="68580" marR="68580" marT="0" marB="0"/>
                </a:tc>
                <a:tc>
                  <a:txBody>
                    <a:bodyPr/>
                    <a:lstStyle/>
                    <a:p>
                      <a:r>
                        <a:rPr lang="en-GB" sz="1100" kern="1200" dirty="0">
                          <a:solidFill>
                            <a:schemeClr val="tx1"/>
                          </a:solidFill>
                          <a:effectLst/>
                          <a:latin typeface="+mn-lt"/>
                          <a:ea typeface="+mn-ea"/>
                          <a:cs typeface="+mn-cs"/>
                        </a:rPr>
                        <a:t>Revision Guide p. 95 &amp; 97</a:t>
                      </a:r>
                    </a:p>
                    <a:p>
                      <a:r>
                        <a:rPr lang="en-GB" sz="1100" u="sng" kern="1200" dirty="0">
                          <a:solidFill>
                            <a:schemeClr val="tx1"/>
                          </a:solidFill>
                          <a:effectLst/>
                          <a:latin typeface="+mn-lt"/>
                          <a:ea typeface="+mn-ea"/>
                          <a:cs typeface="+mn-cs"/>
                          <a:hlinkClick r:id="rId10"/>
                        </a:rPr>
                        <a:t>https://www.bbc.co.uk/education/guides/zg68tyc/revision/3</a:t>
                      </a:r>
                      <a:r>
                        <a:rPr lang="en-GB" sz="1100" kern="1200" dirty="0">
                          <a:solidFill>
                            <a:schemeClr val="tx1"/>
                          </a:solidFill>
                          <a:effectLst/>
                          <a:latin typeface="+mn-lt"/>
                          <a:ea typeface="+mn-ea"/>
                          <a:cs typeface="+mn-cs"/>
                        </a:rPr>
                        <a:t>  </a:t>
                      </a:r>
                    </a:p>
                    <a:p>
                      <a:r>
                        <a:rPr lang="en-GB" sz="1100" u="sng" kern="1200" dirty="0">
                          <a:solidFill>
                            <a:schemeClr val="tx1"/>
                          </a:solidFill>
                          <a:effectLst/>
                          <a:latin typeface="+mn-lt"/>
                          <a:ea typeface="+mn-ea"/>
                          <a:cs typeface="+mn-cs"/>
                          <a:hlinkClick r:id="rId11"/>
                        </a:rPr>
                        <a:t>http://www.elizabethi.org/contents/elizabethanchurch/catholics.html</a:t>
                      </a:r>
                      <a:r>
                        <a:rPr lang="en-GB" sz="1100" kern="1200" dirty="0">
                          <a:solidFill>
                            <a:schemeClr val="tx1"/>
                          </a:solidFill>
                          <a:effectLst/>
                          <a:latin typeface="+mn-lt"/>
                          <a:ea typeface="+mn-ea"/>
                          <a:cs typeface="+mn-cs"/>
                        </a:rPr>
                        <a:t> </a:t>
                      </a:r>
                    </a:p>
                    <a:p>
                      <a:r>
                        <a:rPr lang="en-GB" sz="1100" u="sng" kern="1200" dirty="0">
                          <a:solidFill>
                            <a:schemeClr val="tx1"/>
                          </a:solidFill>
                          <a:effectLst/>
                          <a:latin typeface="+mn-lt"/>
                          <a:ea typeface="+mn-ea"/>
                          <a:cs typeface="+mn-cs"/>
                          <a:hlinkClick r:id="rId12"/>
                        </a:rPr>
                        <a:t>https://www.tutor2u.net/history/reference/revolt-of-the-northern-earls-1569-1570</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610338"/>
                  </a:ext>
                </a:extLst>
              </a:tr>
              <a:tr h="717293">
                <a:tc vMerge="1">
                  <a:txBody>
                    <a:bodyPr/>
                    <a:lstStyle/>
                    <a:p>
                      <a:pPr>
                        <a:lnSpc>
                          <a:spcPct val="107000"/>
                        </a:lnSpc>
                        <a:spcAft>
                          <a:spcPts val="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Mary Queen of Scots</a:t>
                      </a:r>
                    </a:p>
                  </a:txBody>
                  <a:tcPr marL="68580" marR="68580" marT="0" marB="0"/>
                </a:tc>
                <a:tc>
                  <a:txBody>
                    <a:bodyPr/>
                    <a:lstStyle/>
                    <a:p>
                      <a:r>
                        <a:rPr lang="en-GB" sz="1100" kern="1200" dirty="0">
                          <a:solidFill>
                            <a:schemeClr val="tx1"/>
                          </a:solidFill>
                          <a:effectLst/>
                          <a:latin typeface="+mn-lt"/>
                          <a:ea typeface="+mn-ea"/>
                          <a:cs typeface="+mn-cs"/>
                        </a:rPr>
                        <a:t>Revision Guide p. 96 - 99</a:t>
                      </a:r>
                    </a:p>
                    <a:p>
                      <a:r>
                        <a:rPr lang="en-GB" sz="1100" u="sng" kern="1200" dirty="0">
                          <a:solidFill>
                            <a:schemeClr val="tx1"/>
                          </a:solidFill>
                          <a:effectLst/>
                          <a:latin typeface="+mn-lt"/>
                          <a:ea typeface="+mn-ea"/>
                          <a:cs typeface="+mn-cs"/>
                          <a:hlinkClick r:id="rId13"/>
                        </a:rPr>
                        <a:t>https://www.bbc.co.uk/education/guides/zqcn4j6/revision/2</a:t>
                      </a:r>
                      <a:r>
                        <a:rPr lang="en-GB" sz="1100" kern="1200" dirty="0">
                          <a:solidFill>
                            <a:schemeClr val="tx1"/>
                          </a:solidFill>
                          <a:effectLst/>
                          <a:latin typeface="+mn-lt"/>
                          <a:ea typeface="+mn-ea"/>
                          <a:cs typeface="+mn-cs"/>
                        </a:rPr>
                        <a:t> </a:t>
                      </a:r>
                      <a:r>
                        <a:rPr lang="en-GB" sz="1100" u="sng" kern="1200" dirty="0">
                          <a:solidFill>
                            <a:schemeClr val="tx1"/>
                          </a:solidFill>
                          <a:effectLst/>
                          <a:latin typeface="+mn-lt"/>
                          <a:ea typeface="+mn-ea"/>
                          <a:cs typeface="+mn-cs"/>
                          <a:hlinkClick r:id="rId14"/>
                        </a:rPr>
                        <a:t>https://en.wikipedia.org/wiki/Ridolfi_plot</a:t>
                      </a:r>
                      <a:endParaRPr lang="en-GB" sz="1100" kern="1200" dirty="0">
                        <a:solidFill>
                          <a:schemeClr val="tx1"/>
                        </a:solidFill>
                        <a:effectLst/>
                        <a:latin typeface="+mn-lt"/>
                        <a:ea typeface="+mn-ea"/>
                        <a:cs typeface="+mn-cs"/>
                      </a:endParaRPr>
                    </a:p>
                    <a:p>
                      <a:r>
                        <a:rPr lang="en-GB" sz="1100" u="sng" kern="1200" dirty="0">
                          <a:solidFill>
                            <a:schemeClr val="tx1"/>
                          </a:solidFill>
                          <a:effectLst/>
                          <a:latin typeface="+mn-lt"/>
                          <a:ea typeface="+mn-ea"/>
                          <a:cs typeface="+mn-cs"/>
                          <a:hlinkClick r:id="rId15"/>
                        </a:rPr>
                        <a:t>https://en.wikipedia.org/wiki/Throckmorton_Plot</a:t>
                      </a:r>
                      <a:endParaRPr lang="en-GB" sz="1100" kern="1200" dirty="0">
                        <a:solidFill>
                          <a:schemeClr val="tx1"/>
                        </a:solidFill>
                        <a:effectLst/>
                        <a:latin typeface="+mn-lt"/>
                        <a:ea typeface="+mn-ea"/>
                        <a:cs typeface="+mn-cs"/>
                      </a:endParaRPr>
                    </a:p>
                    <a:p>
                      <a:r>
                        <a:rPr lang="en-GB" sz="1100" u="sng" kern="1200" dirty="0">
                          <a:solidFill>
                            <a:schemeClr val="tx1"/>
                          </a:solidFill>
                          <a:effectLst/>
                          <a:latin typeface="+mn-lt"/>
                          <a:ea typeface="+mn-ea"/>
                          <a:cs typeface="+mn-cs"/>
                          <a:hlinkClick r:id="rId16"/>
                        </a:rPr>
                        <a:t>https://en.wikipedia.org/wiki/Babington_Plot</a:t>
                      </a:r>
                      <a:r>
                        <a:rPr lang="en-GB" sz="1100" kern="1200" dirty="0">
                          <a:solidFill>
                            <a:schemeClr val="tx1"/>
                          </a:solidFill>
                          <a:effectLst/>
                          <a:latin typeface="+mn-lt"/>
                          <a:ea typeface="+mn-ea"/>
                          <a:cs typeface="+mn-cs"/>
                        </a:rPr>
                        <a:t> </a:t>
                      </a:r>
                    </a:p>
                    <a:p>
                      <a:r>
                        <a:rPr lang="en-GB" sz="1100" u="sng" kern="1200" dirty="0">
                          <a:solidFill>
                            <a:schemeClr val="tx1"/>
                          </a:solidFill>
                          <a:effectLst/>
                          <a:latin typeface="+mn-lt"/>
                          <a:ea typeface="+mn-ea"/>
                          <a:cs typeface="+mn-cs"/>
                          <a:hlinkClick r:id="rId17"/>
                        </a:rPr>
                        <a:t>https://www.tutor2u.net/history/reference/francis-walsingham</a:t>
                      </a:r>
                      <a:r>
                        <a:rPr lang="en-GB" sz="1100" kern="1200" dirty="0">
                          <a:solidFill>
                            <a:schemeClr val="tx1"/>
                          </a:solidFill>
                          <a:effectLst/>
                          <a:latin typeface="+mn-lt"/>
                          <a:ea typeface="+mn-ea"/>
                          <a:cs typeface="+mn-cs"/>
                        </a:rPr>
                        <a:t> </a:t>
                      </a:r>
                      <a:endParaRPr lang="en-GB" sz="11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46602754"/>
                  </a:ext>
                </a:extLst>
              </a:tr>
            </a:tbl>
          </a:graphicData>
        </a:graphic>
      </p:graphicFrame>
      <p:sp>
        <p:nvSpPr>
          <p:cNvPr id="6" name="Rectangle 5">
            <a:extLst>
              <a:ext uri="{FF2B5EF4-FFF2-40B4-BE49-F238E27FC236}">
                <a16:creationId xmlns:a16="http://schemas.microsoft.com/office/drawing/2014/main" id="{59CFD4E6-BD04-426B-9AC5-24D17E0CFFF4}"/>
              </a:ext>
            </a:extLst>
          </p:cNvPr>
          <p:cNvSpPr/>
          <p:nvPr/>
        </p:nvSpPr>
        <p:spPr>
          <a:xfrm>
            <a:off x="3730469" y="466006"/>
            <a:ext cx="2202687" cy="369332"/>
          </a:xfrm>
          <a:prstGeom prst="rect">
            <a:avLst/>
          </a:prstGeom>
        </p:spPr>
        <p:txBody>
          <a:bodyPr wrap="square">
            <a:spAutoFit/>
          </a:bodyPr>
          <a:lstStyle/>
          <a:p>
            <a:r>
              <a:rPr lang="en-GB" dirty="0"/>
              <a:t> </a:t>
            </a:r>
          </a:p>
        </p:txBody>
      </p:sp>
      <p:sp>
        <p:nvSpPr>
          <p:cNvPr id="7" name="Rectangle 6">
            <a:extLst>
              <a:ext uri="{FF2B5EF4-FFF2-40B4-BE49-F238E27FC236}">
                <a16:creationId xmlns:a16="http://schemas.microsoft.com/office/drawing/2014/main" id="{1B08FFCC-986B-4F3B-80BA-DC6830C2495C}"/>
              </a:ext>
            </a:extLst>
          </p:cNvPr>
          <p:cNvSpPr/>
          <p:nvPr/>
        </p:nvSpPr>
        <p:spPr>
          <a:xfrm>
            <a:off x="109330" y="38503"/>
            <a:ext cx="9687340" cy="400110"/>
          </a:xfrm>
          <a:prstGeom prst="rect">
            <a:avLst/>
          </a:prstGeom>
          <a:solidFill>
            <a:schemeClr val="accent4">
              <a:lumMod val="40000"/>
              <a:lumOff val="60000"/>
            </a:schemeClr>
          </a:solidFill>
          <a:ln w="38100">
            <a:solidFill>
              <a:schemeClr val="tx1"/>
            </a:solidFill>
          </a:ln>
        </p:spPr>
        <p:txBody>
          <a:bodyPr wrap="square">
            <a:spAutoFit/>
          </a:bodyPr>
          <a:lstStyle/>
          <a:p>
            <a:pPr algn="ctr"/>
            <a:r>
              <a:rPr lang="en-GB" sz="2000" b="1" dirty="0">
                <a:latin typeface="Calibri Light" panose="020F0302020204030204" pitchFamily="34" charset="0"/>
              </a:rPr>
              <a:t>Becoming an expert on Elizabeth’s challenges </a:t>
            </a:r>
            <a:r>
              <a:rPr lang="en-GB" sz="2000" b="1">
                <a:latin typeface="Calibri Light" panose="020F0302020204030204" pitchFamily="34" charset="0"/>
              </a:rPr>
              <a:t>at home</a:t>
            </a:r>
            <a:endParaRPr lang="en-GB" sz="2000" dirty="0"/>
          </a:p>
        </p:txBody>
      </p:sp>
      <p:sp>
        <p:nvSpPr>
          <p:cNvPr id="2" name="TextBox 1">
            <a:extLst>
              <a:ext uri="{FF2B5EF4-FFF2-40B4-BE49-F238E27FC236}">
                <a16:creationId xmlns:a16="http://schemas.microsoft.com/office/drawing/2014/main" id="{32719829-DA16-10D4-B658-6F8812B2C4BC}"/>
              </a:ext>
            </a:extLst>
          </p:cNvPr>
          <p:cNvSpPr txBox="1"/>
          <p:nvPr/>
        </p:nvSpPr>
        <p:spPr>
          <a:xfrm>
            <a:off x="109330" y="422078"/>
            <a:ext cx="6994223" cy="738664"/>
          </a:xfrm>
          <a:prstGeom prst="rect">
            <a:avLst/>
          </a:prstGeom>
          <a:solidFill>
            <a:schemeClr val="accent1">
              <a:lumMod val="40000"/>
              <a:lumOff val="60000"/>
            </a:schemeClr>
          </a:solidFill>
          <a:ln w="38100">
            <a:solidFill>
              <a:schemeClr val="tx1"/>
            </a:solidFill>
          </a:ln>
        </p:spPr>
        <p:txBody>
          <a:bodyPr wrap="square" rtlCol="0">
            <a:spAutoFit/>
          </a:bodyPr>
          <a:lstStyle/>
          <a:p>
            <a:pPr algn="ctr"/>
            <a:r>
              <a:rPr lang="en-GB" sz="1400" b="1" u="sng" dirty="0"/>
              <a:t>Show what you know!</a:t>
            </a:r>
            <a:endParaRPr lang="en-US" sz="1400" b="1" u="sng" dirty="0"/>
          </a:p>
          <a:p>
            <a:pPr algn="ctr"/>
            <a:r>
              <a:rPr lang="en-US" sz="1400" dirty="0"/>
              <a:t>U</a:t>
            </a:r>
            <a:r>
              <a:rPr lang="en-GB" sz="1400" dirty="0"/>
              <a:t>se these links or the revision guide to put as much information in the boxes on the A3 sheet given out to you at the start of the topic. </a:t>
            </a:r>
          </a:p>
        </p:txBody>
      </p:sp>
      <p:sp>
        <p:nvSpPr>
          <p:cNvPr id="32" name="Rectangle: Rounded Corners 31">
            <a:extLst>
              <a:ext uri="{FF2B5EF4-FFF2-40B4-BE49-F238E27FC236}">
                <a16:creationId xmlns:a16="http://schemas.microsoft.com/office/drawing/2014/main" id="{9748C825-E0BA-4859-A644-5E673AA595CA}"/>
              </a:ext>
            </a:extLst>
          </p:cNvPr>
          <p:cNvSpPr/>
          <p:nvPr/>
        </p:nvSpPr>
        <p:spPr>
          <a:xfrm>
            <a:off x="196532" y="22328"/>
            <a:ext cx="1400175" cy="524046"/>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400" b="1" kern="1200" dirty="0">
                <a:solidFill>
                  <a:srgbClr val="FFFFFF"/>
                </a:solidFill>
                <a:effectLst/>
                <a:ea typeface="Times New Roman" panose="02020603050405020304" pitchFamily="18" charset="0"/>
                <a:cs typeface="Times New Roman" panose="02020603050405020304" pitchFamily="18" charset="0"/>
              </a:rPr>
              <a:t>Year 10 History</a:t>
            </a:r>
            <a:endParaRPr lang="en-GB" sz="1400" b="1" dirty="0">
              <a:solidFill>
                <a:srgbClr val="FFFFFF"/>
              </a:solidFill>
              <a:ea typeface="Times New Roman" panose="02020603050405020304" pitchFamily="18" charset="0"/>
              <a:cs typeface="Times New Roman" panose="02020603050405020304" pitchFamily="18" charset="0"/>
            </a:endParaRPr>
          </a:p>
          <a:p>
            <a:pPr algn="ctr">
              <a:spcAft>
                <a:spcPts val="0"/>
              </a:spcAft>
            </a:pPr>
            <a:r>
              <a:rPr lang="en-GB" sz="1400" b="1" kern="1200" dirty="0">
                <a:solidFill>
                  <a:srgbClr val="FFFFFF"/>
                </a:solidFill>
                <a:effectLst/>
                <a:ea typeface="Times New Roman" panose="02020603050405020304" pitchFamily="18" charset="0"/>
                <a:cs typeface="Times New Roman" panose="02020603050405020304" pitchFamily="18" charset="0"/>
              </a:rPr>
              <a:t>Maximise 6</a:t>
            </a:r>
            <a:endParaRPr lang="en-GB" sz="1200" dirty="0">
              <a:effectLst/>
              <a:latin typeface="Times New Roman" panose="02020603050405020304" pitchFamily="18" charset="0"/>
              <a:ea typeface="Times New Roman" panose="02020603050405020304" pitchFamily="18" charset="0"/>
            </a:endParaRPr>
          </a:p>
        </p:txBody>
      </p:sp>
      <p:sp>
        <p:nvSpPr>
          <p:cNvPr id="35" name="TextBox 34">
            <a:extLst>
              <a:ext uri="{FF2B5EF4-FFF2-40B4-BE49-F238E27FC236}">
                <a16:creationId xmlns:a16="http://schemas.microsoft.com/office/drawing/2014/main" id="{C98FC66F-0E4C-4963-A85C-F01958DB6B1A}"/>
              </a:ext>
            </a:extLst>
          </p:cNvPr>
          <p:cNvSpPr txBox="1"/>
          <p:nvPr/>
        </p:nvSpPr>
        <p:spPr>
          <a:xfrm>
            <a:off x="7120048" y="835338"/>
            <a:ext cx="2660127" cy="5970865"/>
          </a:xfrm>
          <a:prstGeom prst="rect">
            <a:avLst/>
          </a:prstGeom>
          <a:solidFill>
            <a:schemeClr val="accent2">
              <a:lumMod val="40000"/>
              <a:lumOff val="60000"/>
            </a:schemeClr>
          </a:solidFill>
          <a:ln w="38100"/>
        </p:spPr>
        <p:style>
          <a:lnRef idx="2">
            <a:schemeClr val="dk1"/>
          </a:lnRef>
          <a:fillRef idx="1">
            <a:schemeClr val="lt1"/>
          </a:fillRef>
          <a:effectRef idx="0">
            <a:schemeClr val="dk1"/>
          </a:effectRef>
          <a:fontRef idx="minor">
            <a:schemeClr val="dk1"/>
          </a:fontRef>
        </p:style>
        <p:txBody>
          <a:bodyPr wrap="square" rtlCol="0">
            <a:spAutoFit/>
          </a:bodyPr>
          <a:lstStyle/>
          <a:p>
            <a:r>
              <a:rPr lang="en-GB" altLang="en-US" sz="1200" b="1" dirty="0">
                <a:solidFill>
                  <a:schemeClr val="tx1"/>
                </a:solidFill>
                <a:latin typeface="Calibri" panose="020F0502020204030204" pitchFamily="34" charset="0"/>
                <a:cs typeface="Calibri" panose="020F0502020204030204" pitchFamily="34" charset="0"/>
              </a:rPr>
              <a:t>Illegitimate – </a:t>
            </a:r>
            <a:r>
              <a:rPr lang="en-US" sz="1200" dirty="0"/>
              <a:t>When a child has parents that are not married or it is a second marriage.</a:t>
            </a:r>
          </a:p>
          <a:p>
            <a:endParaRPr lang="en-GB" altLang="en-US" sz="10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Privy Council </a:t>
            </a:r>
            <a:r>
              <a:rPr lang="en-GB" sz="1200" dirty="0">
                <a:solidFill>
                  <a:schemeClr val="tx1"/>
                </a:solidFill>
                <a:cs typeface="Arial" panose="020B0604020202020204" pitchFamily="34" charset="0"/>
              </a:rPr>
              <a:t>– The 19 men who were Elizabeth’s closest advisers.</a:t>
            </a:r>
          </a:p>
          <a:p>
            <a:endParaRPr lang="en-GB"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Challenge </a:t>
            </a:r>
            <a:r>
              <a:rPr lang="en-GB" sz="1200" dirty="0">
                <a:solidFill>
                  <a:schemeClr val="tx1"/>
                </a:solidFill>
                <a:cs typeface="Arial" panose="020B0604020202020204" pitchFamily="34" charset="0"/>
              </a:rPr>
              <a:t>– When you go against someone.</a:t>
            </a:r>
          </a:p>
          <a:p>
            <a:endParaRPr lang="en-US"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Royal Court </a:t>
            </a:r>
            <a:r>
              <a:rPr lang="en-GB" sz="1200" dirty="0">
                <a:solidFill>
                  <a:schemeClr val="tx1"/>
                </a:solidFill>
                <a:cs typeface="Arial" panose="020B0604020202020204" pitchFamily="34" charset="0"/>
              </a:rPr>
              <a:t>– The place where Elizabeth lives and all the people who work for her and her closest friends. </a:t>
            </a:r>
          </a:p>
          <a:p>
            <a:endParaRPr lang="en-GB"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Courtiers </a:t>
            </a:r>
            <a:r>
              <a:rPr lang="en-GB" sz="1200" dirty="0">
                <a:solidFill>
                  <a:schemeClr val="tx1"/>
                </a:solidFill>
                <a:cs typeface="Arial" panose="020B0604020202020204" pitchFamily="34" charset="0"/>
              </a:rPr>
              <a:t>– The people who were in the royal court.</a:t>
            </a:r>
          </a:p>
          <a:p>
            <a:endParaRPr lang="en-GB"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Monarch </a:t>
            </a:r>
            <a:r>
              <a:rPr lang="en-GB" sz="1200" dirty="0">
                <a:solidFill>
                  <a:schemeClr val="tx1"/>
                </a:solidFill>
                <a:cs typeface="Arial" panose="020B0604020202020204" pitchFamily="34" charset="0"/>
              </a:rPr>
              <a:t>– Another name for King or queen.</a:t>
            </a:r>
          </a:p>
          <a:p>
            <a:endParaRPr lang="en-GB"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Vestments </a:t>
            </a:r>
            <a:r>
              <a:rPr lang="en-GB" sz="1200" dirty="0">
                <a:solidFill>
                  <a:schemeClr val="tx1"/>
                </a:solidFill>
                <a:cs typeface="Arial" panose="020B0604020202020204" pitchFamily="34" charset="0"/>
              </a:rPr>
              <a:t>– Clothes the priests had to wear.</a:t>
            </a:r>
          </a:p>
          <a:p>
            <a:endParaRPr lang="en-GB"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Puritan </a:t>
            </a:r>
            <a:r>
              <a:rPr lang="en-GB" sz="1200" dirty="0">
                <a:solidFill>
                  <a:schemeClr val="tx1"/>
                </a:solidFill>
                <a:cs typeface="Arial" panose="020B0604020202020204" pitchFamily="34" charset="0"/>
              </a:rPr>
              <a:t>– Strict Protestant.</a:t>
            </a:r>
          </a:p>
          <a:p>
            <a:endParaRPr lang="en-US"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Papal Bull </a:t>
            </a:r>
            <a:r>
              <a:rPr lang="en-GB" sz="1200" dirty="0">
                <a:solidFill>
                  <a:schemeClr val="tx1"/>
                </a:solidFill>
                <a:cs typeface="Arial" panose="020B0604020202020204" pitchFamily="34" charset="0"/>
              </a:rPr>
              <a:t>– A written law by the Pope who is the head of the Catholic church.</a:t>
            </a:r>
          </a:p>
          <a:p>
            <a:endParaRPr lang="en-GB" sz="1200" dirty="0">
              <a:solidFill>
                <a:schemeClr val="tx1"/>
              </a:solidFill>
              <a:cs typeface="Arial" panose="020B0604020202020204" pitchFamily="34" charset="0"/>
            </a:endParaRPr>
          </a:p>
          <a:p>
            <a:r>
              <a:rPr lang="en-GB" sz="1200" b="1" dirty="0">
                <a:solidFill>
                  <a:schemeClr val="tx1"/>
                </a:solidFill>
                <a:cs typeface="Arial" panose="020B0604020202020204" pitchFamily="34" charset="0"/>
              </a:rPr>
              <a:t>Earls</a:t>
            </a:r>
            <a:r>
              <a:rPr lang="en-GB" sz="1200" dirty="0">
                <a:solidFill>
                  <a:schemeClr val="tx1"/>
                </a:solidFill>
                <a:cs typeface="Arial" panose="020B0604020202020204" pitchFamily="34" charset="0"/>
              </a:rPr>
              <a:t> – Rich people who own lots of land.</a:t>
            </a:r>
          </a:p>
          <a:p>
            <a:endParaRPr lang="en-US" sz="1200" dirty="0">
              <a:solidFill>
                <a:schemeClr val="tx1"/>
              </a:solidFill>
              <a:cs typeface="Arial" panose="020B0604020202020204" pitchFamily="34" charset="0"/>
            </a:endParaRPr>
          </a:p>
          <a:p>
            <a:r>
              <a:rPr lang="en-US" sz="1200" b="1" dirty="0">
                <a:solidFill>
                  <a:schemeClr val="tx1"/>
                </a:solidFill>
                <a:cs typeface="Arial" panose="020B0604020202020204" pitchFamily="34" charset="0"/>
              </a:rPr>
              <a:t>C</a:t>
            </a:r>
            <a:r>
              <a:rPr lang="en-GB" sz="1200" b="1" dirty="0" err="1">
                <a:solidFill>
                  <a:schemeClr val="tx1"/>
                </a:solidFill>
                <a:cs typeface="Arial" panose="020B0604020202020204" pitchFamily="34" charset="0"/>
              </a:rPr>
              <a:t>rucifix</a:t>
            </a:r>
            <a:r>
              <a:rPr lang="en-GB" sz="1200" b="1" dirty="0">
                <a:solidFill>
                  <a:schemeClr val="tx1"/>
                </a:solidFill>
                <a:cs typeface="Arial" panose="020B0604020202020204" pitchFamily="34" charset="0"/>
              </a:rPr>
              <a:t> </a:t>
            </a:r>
            <a:r>
              <a:rPr lang="en-GB" sz="1200" dirty="0">
                <a:solidFill>
                  <a:schemeClr val="tx1"/>
                </a:solidFill>
                <a:cs typeface="Arial" panose="020B0604020202020204" pitchFamily="34" charset="0"/>
              </a:rPr>
              <a:t>– Cross with Jesus’ body on it.</a:t>
            </a:r>
          </a:p>
        </p:txBody>
      </p:sp>
      <p:sp>
        <p:nvSpPr>
          <p:cNvPr id="37" name="Rectangle 36">
            <a:extLst>
              <a:ext uri="{FF2B5EF4-FFF2-40B4-BE49-F238E27FC236}">
                <a16:creationId xmlns:a16="http://schemas.microsoft.com/office/drawing/2014/main" id="{DBBB6CFD-B5B6-43D0-9E46-E6B3458B4EBA}"/>
              </a:ext>
            </a:extLst>
          </p:cNvPr>
          <p:cNvSpPr/>
          <p:nvPr/>
        </p:nvSpPr>
        <p:spPr>
          <a:xfrm>
            <a:off x="7120048" y="422078"/>
            <a:ext cx="2660127" cy="400110"/>
          </a:xfrm>
          <a:prstGeom prst="rect">
            <a:avLst/>
          </a:prstGeom>
          <a:solidFill>
            <a:schemeClr val="accent4">
              <a:lumMod val="40000"/>
              <a:lumOff val="60000"/>
            </a:schemeClr>
          </a:solidFill>
          <a:ln w="38100">
            <a:solidFill>
              <a:schemeClr val="tx1"/>
            </a:solidFill>
          </a:ln>
        </p:spPr>
        <p:txBody>
          <a:bodyPr wrap="square">
            <a:spAutoFit/>
          </a:bodyPr>
          <a:lstStyle/>
          <a:p>
            <a:pPr algn="ctr"/>
            <a:r>
              <a:rPr lang="en-GB" sz="2000" b="1" dirty="0">
                <a:latin typeface="Calibri Light" panose="020F0302020204030204" pitchFamily="34" charset="0"/>
                <a:cs typeface="Calibri Light" panose="020F0302020204030204" pitchFamily="34" charset="0"/>
              </a:rPr>
              <a:t>Talk like a Historian</a:t>
            </a:r>
          </a:p>
        </p:txBody>
      </p:sp>
    </p:spTree>
    <p:extLst>
      <p:ext uri="{BB962C8B-B14F-4D97-AF65-F5344CB8AC3E}">
        <p14:creationId xmlns:p14="http://schemas.microsoft.com/office/powerpoint/2010/main" val="220074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C5085E68B7E5F45B0EE9BBB2CE70E1F" ma:contentTypeVersion="13" ma:contentTypeDescription="Create a new document." ma:contentTypeScope="" ma:versionID="e3e83335be6474924ea1cfb2398ea5de">
  <xsd:schema xmlns:xsd="http://www.w3.org/2001/XMLSchema" xmlns:xs="http://www.w3.org/2001/XMLSchema" xmlns:p="http://schemas.microsoft.com/office/2006/metadata/properties" xmlns:ns3="048d30c6-b155-4a26-8b3b-a9d836c7a44c" xmlns:ns4="f990f777-4e69-40ab-8a32-e0db0a9cdf71" targetNamespace="http://schemas.microsoft.com/office/2006/metadata/properties" ma:root="true" ma:fieldsID="7df1ff949196b4a0634c1a7c99bb3b8b" ns3:_="" ns4:_="">
    <xsd:import namespace="048d30c6-b155-4a26-8b3b-a9d836c7a44c"/>
    <xsd:import namespace="f990f777-4e69-40ab-8a32-e0db0a9cdf7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8d30c6-b155-4a26-8b3b-a9d836c7a4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990f777-4e69-40ab-8a32-e0db0a9cdf7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13C625-EE17-4DFC-97E0-E34F34B7868C}">
  <ds:schemaRefs>
    <ds:schemaRef ds:uri="http://schemas.microsoft.com/sharepoint/v3/contenttype/forms"/>
  </ds:schemaRefs>
</ds:datastoreItem>
</file>

<file path=customXml/itemProps2.xml><?xml version="1.0" encoding="utf-8"?>
<ds:datastoreItem xmlns:ds="http://schemas.openxmlformats.org/officeDocument/2006/customXml" ds:itemID="{798D996C-DDBA-4E6F-9604-A86E8F8ED62B}">
  <ds:schemaRefs>
    <ds:schemaRef ds:uri="048d30c6-b155-4a26-8b3b-a9d836c7a44c"/>
    <ds:schemaRef ds:uri="http://schemas.microsoft.com/office/2006/documentManagement/types"/>
    <ds:schemaRef ds:uri="http://schemas.openxmlformats.org/package/2006/metadata/core-properties"/>
    <ds:schemaRef ds:uri="http://purl.org/dc/terms/"/>
    <ds:schemaRef ds:uri="http://purl.org/dc/elements/1.1/"/>
    <ds:schemaRef ds:uri="http://www.w3.org/XML/1998/namespace"/>
    <ds:schemaRef ds:uri="http://purl.org/dc/dcmitype/"/>
    <ds:schemaRef ds:uri="http://schemas.microsoft.com/office/infopath/2007/PartnerControls"/>
    <ds:schemaRef ds:uri="f990f777-4e69-40ab-8a32-e0db0a9cdf71"/>
    <ds:schemaRef ds:uri="http://schemas.microsoft.com/office/2006/metadata/properties"/>
  </ds:schemaRefs>
</ds:datastoreItem>
</file>

<file path=customXml/itemProps3.xml><?xml version="1.0" encoding="utf-8"?>
<ds:datastoreItem xmlns:ds="http://schemas.openxmlformats.org/officeDocument/2006/customXml" ds:itemID="{FC99A7CE-812B-4BF8-A49B-B2C050A6BE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8d30c6-b155-4a26-8b3b-a9d836c7a44c"/>
    <ds:schemaRef ds:uri="f990f777-4e69-40ab-8a32-e0db0a9cdf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1365</TotalTime>
  <Words>1154</Words>
  <Application>Microsoft Office PowerPoint</Application>
  <PresentationFormat>A4 Paper (210x297 mm)</PresentationFormat>
  <Paragraphs>73</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Verdana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Mrs G Kaur</dc:creator>
  <cp:lastModifiedBy>Miss R Fudge</cp:lastModifiedBy>
  <cp:revision>434</cp:revision>
  <cp:lastPrinted>2023-01-13T10:25:33Z</cp:lastPrinted>
  <dcterms:created xsi:type="dcterms:W3CDTF">2022-06-27T11:53:25Z</dcterms:created>
  <dcterms:modified xsi:type="dcterms:W3CDTF">2023-02-07T12:53:08Z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0x0101004C5085E68B7E5F45B0EE9BBB2CE70E1F</vt:lpwstr>
  </property>
</Properties>
</file>