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60" r:id="rId2"/>
    <p:sldId id="261"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9FFC15-B1E9-9C8E-3464-16D60D316D94}" v="5" dt="2022-12-15T11:34:21.2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notesMaster" Target="notesMasters/notes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A Riley Sheldon" userId="S::alicja.rileysheldon@consilium-at.com::23d97f88-d9a1-4ca5-b31d-b73c77799c82" providerId="AD" clId="Web-{2C9FFC15-B1E9-9C8E-3464-16D60D316D94}"/>
    <pc:docChg chg="modSld">
      <pc:chgData name="Mrs A Riley Sheldon" userId="S::alicja.rileysheldon@consilium-at.com::23d97f88-d9a1-4ca5-b31d-b73c77799c82" providerId="AD" clId="Web-{2C9FFC15-B1E9-9C8E-3464-16D60D316D94}" dt="2022-12-15T11:34:21.239" v="4"/>
      <pc:docMkLst>
        <pc:docMk/>
      </pc:docMkLst>
      <pc:sldChg chg="delSp">
        <pc:chgData name="Mrs A Riley Sheldon" userId="S::alicja.rileysheldon@consilium-at.com::23d97f88-d9a1-4ca5-b31d-b73c77799c82" providerId="AD" clId="Web-{2C9FFC15-B1E9-9C8E-3464-16D60D316D94}" dt="2022-12-15T11:34:21.239" v="4"/>
        <pc:sldMkLst>
          <pc:docMk/>
          <pc:sldMk cId="2114957492" sldId="260"/>
        </pc:sldMkLst>
        <pc:picChg chg="del">
          <ac:chgData name="Mrs A Riley Sheldon" userId="S::alicja.rileysheldon@consilium-at.com::23d97f88-d9a1-4ca5-b31d-b73c77799c82" providerId="AD" clId="Web-{2C9FFC15-B1E9-9C8E-3464-16D60D316D94}" dt="2022-12-15T11:34:21.239" v="4"/>
          <ac:picMkLst>
            <pc:docMk/>
            <pc:sldMk cId="2114957492" sldId="260"/>
            <ac:picMk id="6" creationId="{0706A347-A066-4879-B51A-CC3E90B8975A}"/>
          </ac:picMkLst>
        </pc:picChg>
        <pc:picChg chg="del">
          <ac:chgData name="Mrs A Riley Sheldon" userId="S::alicja.rileysheldon@consilium-at.com::23d97f88-d9a1-4ca5-b31d-b73c77799c82" providerId="AD" clId="Web-{2C9FFC15-B1E9-9C8E-3464-16D60D316D94}" dt="2022-12-15T11:34:18.926" v="3"/>
          <ac:picMkLst>
            <pc:docMk/>
            <pc:sldMk cId="2114957492" sldId="260"/>
            <ac:picMk id="11" creationId="{E6AA78B2-3645-4070-B226-DCA9A98034CF}"/>
          </ac:picMkLst>
        </pc:picChg>
        <pc:picChg chg="del">
          <ac:chgData name="Mrs A Riley Sheldon" userId="S::alicja.rileysheldon@consilium-at.com::23d97f88-d9a1-4ca5-b31d-b73c77799c82" providerId="AD" clId="Web-{2C9FFC15-B1E9-9C8E-3464-16D60D316D94}" dt="2022-12-15T11:34:17.035" v="2"/>
          <ac:picMkLst>
            <pc:docMk/>
            <pc:sldMk cId="2114957492" sldId="260"/>
            <ac:picMk id="12" creationId="{64F5D4EA-BE11-4D89-977B-B53FCDC59EE1}"/>
          </ac:picMkLst>
        </pc:picChg>
        <pc:picChg chg="del">
          <ac:chgData name="Mrs A Riley Sheldon" userId="S::alicja.rileysheldon@consilium-at.com::23d97f88-d9a1-4ca5-b31d-b73c77799c82" providerId="AD" clId="Web-{2C9FFC15-B1E9-9C8E-3464-16D60D316D94}" dt="2022-12-15T11:34:13.363" v="0"/>
          <ac:picMkLst>
            <pc:docMk/>
            <pc:sldMk cId="2114957492" sldId="260"/>
            <ac:picMk id="13" creationId="{FFADACB3-B687-45CF-93C7-D4676F2E7185}"/>
          </ac:picMkLst>
        </pc:picChg>
        <pc:picChg chg="del">
          <ac:chgData name="Mrs A Riley Sheldon" userId="S::alicja.rileysheldon@consilium-at.com::23d97f88-d9a1-4ca5-b31d-b73c77799c82" providerId="AD" clId="Web-{2C9FFC15-B1E9-9C8E-3464-16D60D316D94}" dt="2022-12-15T11:34:15.316" v="1"/>
          <ac:picMkLst>
            <pc:docMk/>
            <pc:sldMk cId="2114957492" sldId="260"/>
            <ac:picMk id="14" creationId="{96D80C3C-7E06-4F90-9E5C-D747668AD077}"/>
          </ac:picMkLst>
        </pc:picChg>
      </pc:sldChg>
    </pc:docChg>
  </pc:docChgLst>
  <pc:docChgLst>
    <pc:chgData name="Mrs A Riley Sheldon" userId="23d97f88-d9a1-4ca5-b31d-b73c77799c82" providerId="ADAL" clId="{09A4B918-9266-4B6C-A399-F7F3402842C2}"/>
    <pc:docChg chg="undo redo custSel modSld">
      <pc:chgData name="Mrs A Riley Sheldon" userId="23d97f88-d9a1-4ca5-b31d-b73c77799c82" providerId="ADAL" clId="{09A4B918-9266-4B6C-A399-F7F3402842C2}" dt="2022-12-15T12:04:16.344" v="161" actId="1076"/>
      <pc:docMkLst>
        <pc:docMk/>
      </pc:docMkLst>
      <pc:sldChg chg="addSp modSp">
        <pc:chgData name="Mrs A Riley Sheldon" userId="23d97f88-d9a1-4ca5-b31d-b73c77799c82" providerId="ADAL" clId="{09A4B918-9266-4B6C-A399-F7F3402842C2}" dt="2022-12-15T11:47:26.535" v="108" actId="115"/>
        <pc:sldMkLst>
          <pc:docMk/>
          <pc:sldMk cId="2114957492" sldId="260"/>
        </pc:sldMkLst>
        <pc:spChg chg="add mod">
          <ac:chgData name="Mrs A Riley Sheldon" userId="23d97f88-d9a1-4ca5-b31d-b73c77799c82" providerId="ADAL" clId="{09A4B918-9266-4B6C-A399-F7F3402842C2}" dt="2022-12-15T11:44:01.035" v="58" actId="404"/>
          <ac:spMkLst>
            <pc:docMk/>
            <pc:sldMk cId="2114957492" sldId="260"/>
            <ac:spMk id="4" creationId="{EB2DACB6-2E80-4821-A7BC-022F2C3E8CBA}"/>
          </ac:spMkLst>
        </pc:spChg>
        <pc:spChg chg="add mod">
          <ac:chgData name="Mrs A Riley Sheldon" userId="23d97f88-d9a1-4ca5-b31d-b73c77799c82" providerId="ADAL" clId="{09A4B918-9266-4B6C-A399-F7F3402842C2}" dt="2022-12-15T11:44:34.153" v="67" actId="1076"/>
          <ac:spMkLst>
            <pc:docMk/>
            <pc:sldMk cId="2114957492" sldId="260"/>
            <ac:spMk id="6" creationId="{3BC72713-6F8B-48DA-A17D-F955E69D07A1}"/>
          </ac:spMkLst>
        </pc:spChg>
        <pc:spChg chg="add mod">
          <ac:chgData name="Mrs A Riley Sheldon" userId="23d97f88-d9a1-4ca5-b31d-b73c77799c82" providerId="ADAL" clId="{09A4B918-9266-4B6C-A399-F7F3402842C2}" dt="2022-12-15T11:47:26.535" v="108" actId="115"/>
          <ac:spMkLst>
            <pc:docMk/>
            <pc:sldMk cId="2114957492" sldId="260"/>
            <ac:spMk id="8" creationId="{F5B99021-9DE3-403D-B568-6EB88B37884D}"/>
          </ac:spMkLst>
        </pc:spChg>
        <pc:graphicFrameChg chg="mod modGraphic">
          <ac:chgData name="Mrs A Riley Sheldon" userId="23d97f88-d9a1-4ca5-b31d-b73c77799c82" providerId="ADAL" clId="{09A4B918-9266-4B6C-A399-F7F3402842C2}" dt="2022-12-15T11:36:24.859" v="32" actId="14100"/>
          <ac:graphicFrameMkLst>
            <pc:docMk/>
            <pc:sldMk cId="2114957492" sldId="260"/>
            <ac:graphicFrameMk id="9" creationId="{00000000-0000-0000-0000-000000000000}"/>
          </ac:graphicFrameMkLst>
        </pc:graphicFrameChg>
        <pc:picChg chg="add mod">
          <ac:chgData name="Mrs A Riley Sheldon" userId="23d97f88-d9a1-4ca5-b31d-b73c77799c82" providerId="ADAL" clId="{09A4B918-9266-4B6C-A399-F7F3402842C2}" dt="2022-12-15T11:45:47.357" v="97" actId="1076"/>
          <ac:picMkLst>
            <pc:docMk/>
            <pc:sldMk cId="2114957492" sldId="260"/>
            <ac:picMk id="5" creationId="{883C5358-1DA9-4C57-948B-7FA86F8D24A0}"/>
          </ac:picMkLst>
        </pc:picChg>
        <pc:picChg chg="add mod modCrop">
          <ac:chgData name="Mrs A Riley Sheldon" userId="23d97f88-d9a1-4ca5-b31d-b73c77799c82" providerId="ADAL" clId="{09A4B918-9266-4B6C-A399-F7F3402842C2}" dt="2022-12-15T11:44:23.446" v="64" actId="1076"/>
          <ac:picMkLst>
            <pc:docMk/>
            <pc:sldMk cId="2114957492" sldId="260"/>
            <ac:picMk id="7" creationId="{8A22190B-92EE-4D72-967E-77C331C67B8E}"/>
          </ac:picMkLst>
        </pc:picChg>
        <pc:picChg chg="add mod modCrop">
          <ac:chgData name="Mrs A Riley Sheldon" userId="23d97f88-d9a1-4ca5-b31d-b73c77799c82" providerId="ADAL" clId="{09A4B918-9266-4B6C-A399-F7F3402842C2}" dt="2022-12-15T11:45:29.798" v="93" actId="1076"/>
          <ac:picMkLst>
            <pc:docMk/>
            <pc:sldMk cId="2114957492" sldId="260"/>
            <ac:picMk id="10" creationId="{37E9BBD6-7AF8-4600-A02E-0FB751F5FC3D}"/>
          </ac:picMkLst>
        </pc:picChg>
      </pc:sldChg>
      <pc:sldChg chg="addSp delSp modSp">
        <pc:chgData name="Mrs A Riley Sheldon" userId="23d97f88-d9a1-4ca5-b31d-b73c77799c82" providerId="ADAL" clId="{09A4B918-9266-4B6C-A399-F7F3402842C2}" dt="2022-12-15T12:04:16.344" v="161" actId="1076"/>
        <pc:sldMkLst>
          <pc:docMk/>
          <pc:sldMk cId="2617595580" sldId="261"/>
        </pc:sldMkLst>
        <pc:spChg chg="add mod">
          <ac:chgData name="Mrs A Riley Sheldon" userId="23d97f88-d9a1-4ca5-b31d-b73c77799c82" providerId="ADAL" clId="{09A4B918-9266-4B6C-A399-F7F3402842C2}" dt="2022-12-15T12:02:25.303" v="152" actId="1076"/>
          <ac:spMkLst>
            <pc:docMk/>
            <pc:sldMk cId="2617595580" sldId="261"/>
            <ac:spMk id="2" creationId="{185F9297-0B46-4E7D-B082-B22E95B7D402}"/>
          </ac:spMkLst>
        </pc:spChg>
        <pc:spChg chg="add mod">
          <ac:chgData name="Mrs A Riley Sheldon" userId="23d97f88-d9a1-4ca5-b31d-b73c77799c82" providerId="ADAL" clId="{09A4B918-9266-4B6C-A399-F7F3402842C2}" dt="2022-12-15T11:59:26.742" v="133" actId="1076"/>
          <ac:spMkLst>
            <pc:docMk/>
            <pc:sldMk cId="2617595580" sldId="261"/>
            <ac:spMk id="6" creationId="{A5E53AA3-48BC-4821-A92E-4DDFCE6ACF47}"/>
          </ac:spMkLst>
        </pc:spChg>
        <pc:spChg chg="add mod">
          <ac:chgData name="Mrs A Riley Sheldon" userId="23d97f88-d9a1-4ca5-b31d-b73c77799c82" providerId="ADAL" clId="{09A4B918-9266-4B6C-A399-F7F3402842C2}" dt="2022-12-15T11:59:45.401" v="135" actId="208"/>
          <ac:spMkLst>
            <pc:docMk/>
            <pc:sldMk cId="2617595580" sldId="261"/>
            <ac:spMk id="7" creationId="{E8243A4C-C88F-43A5-B819-57D8FFBF92E3}"/>
          </ac:spMkLst>
        </pc:spChg>
        <pc:spChg chg="add mod">
          <ac:chgData name="Mrs A Riley Sheldon" userId="23d97f88-d9a1-4ca5-b31d-b73c77799c82" providerId="ADAL" clId="{09A4B918-9266-4B6C-A399-F7F3402842C2}" dt="2022-12-15T12:03:31.603" v="156" actId="14100"/>
          <ac:spMkLst>
            <pc:docMk/>
            <pc:sldMk cId="2617595580" sldId="261"/>
            <ac:spMk id="8" creationId="{A292276F-A545-43F5-A5B0-FCA4267F9265}"/>
          </ac:spMkLst>
        </pc:spChg>
        <pc:graphicFrameChg chg="del modGraphic">
          <ac:chgData name="Mrs A Riley Sheldon" userId="23d97f88-d9a1-4ca5-b31d-b73c77799c82" providerId="ADAL" clId="{09A4B918-9266-4B6C-A399-F7F3402842C2}" dt="2022-12-15T11:42:34.269" v="49" actId="478"/>
          <ac:graphicFrameMkLst>
            <pc:docMk/>
            <pc:sldMk cId="2617595580" sldId="261"/>
            <ac:graphicFrameMk id="3" creationId="{66457EBD-BC9C-1D89-1302-F16ACC7EA0AA}"/>
          </ac:graphicFrameMkLst>
        </pc:graphicFrameChg>
        <pc:graphicFrameChg chg="mod modGraphic">
          <ac:chgData name="Mrs A Riley Sheldon" userId="23d97f88-d9a1-4ca5-b31d-b73c77799c82" providerId="ADAL" clId="{09A4B918-9266-4B6C-A399-F7F3402842C2}" dt="2022-12-15T12:04:16.344" v="161" actId="1076"/>
          <ac:graphicFrameMkLst>
            <pc:docMk/>
            <pc:sldMk cId="2617595580" sldId="261"/>
            <ac:graphicFrameMk id="4" creationId="{F6B7D12B-16F1-A5F0-4C13-5504CE20CBD2}"/>
          </ac:graphicFrameMkLst>
        </pc:graphicFrameChg>
        <pc:picChg chg="add mod">
          <ac:chgData name="Mrs A Riley Sheldon" userId="23d97f88-d9a1-4ca5-b31d-b73c77799c82" providerId="ADAL" clId="{09A4B918-9266-4B6C-A399-F7F3402842C2}" dt="2022-12-15T11:52:16.401" v="117" actId="1076"/>
          <ac:picMkLst>
            <pc:docMk/>
            <pc:sldMk cId="2617595580" sldId="261"/>
            <ac:picMk id="5" creationId="{B79FE6DC-910D-4525-9342-E4AB58A92FC6}"/>
          </ac:picMkLst>
        </pc:picChg>
      </pc:sldChg>
    </pc:docChg>
  </pc:docChgLst>
  <pc:docChgLst>
    <pc:chgData name="Mr N Herbert" userId="S::noel.herbert@consilium-at.com::e89a07e7-1cd5-47a2-b222-4dfa47286206" providerId="AD" clId="Web-{ABE1995E-25D2-DDC8-ABB5-9F9B9ED79C37}"/>
    <pc:docChg chg="addSld modSld">
      <pc:chgData name="Mr N Herbert" userId="S::noel.herbert@consilium-at.com::e89a07e7-1cd5-47a2-b222-4dfa47286206" providerId="AD" clId="Web-{ABE1995E-25D2-DDC8-ABB5-9F9B9ED79C37}" dt="2022-10-01T15:59:42.067" v="94"/>
      <pc:docMkLst>
        <pc:docMk/>
      </pc:docMkLst>
      <pc:sldChg chg="addSp delSp modSp new mod setBg">
        <pc:chgData name="Mr N Herbert" userId="S::noel.herbert@consilium-at.com::e89a07e7-1cd5-47a2-b222-4dfa47286206" providerId="AD" clId="Web-{ABE1995E-25D2-DDC8-ABB5-9F9B9ED79C37}" dt="2022-10-01T15:59:42.067" v="94"/>
        <pc:sldMkLst>
          <pc:docMk/>
          <pc:sldMk cId="2617595580" sldId="261"/>
        </pc:sldMkLst>
        <pc:spChg chg="add del">
          <ac:chgData name="Mr N Herbert" userId="S::noel.herbert@consilium-at.com::e89a07e7-1cd5-47a2-b222-4dfa47286206" providerId="AD" clId="Web-{ABE1995E-25D2-DDC8-ABB5-9F9B9ED79C37}" dt="2022-10-01T15:59:37.098" v="92"/>
          <ac:spMkLst>
            <pc:docMk/>
            <pc:sldMk cId="2617595580" sldId="261"/>
            <ac:spMk id="9" creationId="{AB8C311F-7253-4AED-9701-7FC0708C41C7}"/>
          </ac:spMkLst>
        </pc:spChg>
        <pc:spChg chg="add del">
          <ac:chgData name="Mr N Herbert" userId="S::noel.herbert@consilium-at.com::e89a07e7-1cd5-47a2-b222-4dfa47286206" providerId="AD" clId="Web-{ABE1995E-25D2-DDC8-ABB5-9F9B9ED79C37}" dt="2022-10-01T15:59:37.098" v="92"/>
          <ac:spMkLst>
            <pc:docMk/>
            <pc:sldMk cId="2617595580" sldId="261"/>
            <ac:spMk id="11" creationId="{E2384209-CB15-4CDF-9D31-C44FD9A3F20D}"/>
          </ac:spMkLst>
        </pc:spChg>
        <pc:spChg chg="add del">
          <ac:chgData name="Mr N Herbert" userId="S::noel.herbert@consilium-at.com::e89a07e7-1cd5-47a2-b222-4dfa47286206" providerId="AD" clId="Web-{ABE1995E-25D2-DDC8-ABB5-9F9B9ED79C37}" dt="2022-10-01T15:59:37.098" v="92"/>
          <ac:spMkLst>
            <pc:docMk/>
            <pc:sldMk cId="2617595580" sldId="261"/>
            <ac:spMk id="13" creationId="{2633B3B5-CC90-43F0-8714-D31D1F3F0209}"/>
          </ac:spMkLst>
        </pc:spChg>
        <pc:spChg chg="add del">
          <ac:chgData name="Mr N Herbert" userId="S::noel.herbert@consilium-at.com::e89a07e7-1cd5-47a2-b222-4dfa47286206" providerId="AD" clId="Web-{ABE1995E-25D2-DDC8-ABB5-9F9B9ED79C37}" dt="2022-10-01T15:59:37.098" v="92"/>
          <ac:spMkLst>
            <pc:docMk/>
            <pc:sldMk cId="2617595580" sldId="261"/>
            <ac:spMk id="15" creationId="{A8D57A06-A426-446D-B02C-A2DC6B62E45E}"/>
          </ac:spMkLst>
        </pc:spChg>
        <pc:spChg chg="add del">
          <ac:chgData name="Mr N Herbert" userId="S::noel.herbert@consilium-at.com::e89a07e7-1cd5-47a2-b222-4dfa47286206" providerId="AD" clId="Web-{ABE1995E-25D2-DDC8-ABB5-9F9B9ED79C37}" dt="2022-10-01T15:59:42.067" v="94"/>
          <ac:spMkLst>
            <pc:docMk/>
            <pc:sldMk cId="2617595580" sldId="261"/>
            <ac:spMk id="17" creationId="{9A97C86A-04D6-40F7-AE84-31AB43E6A846}"/>
          </ac:spMkLst>
        </pc:spChg>
        <pc:spChg chg="add del">
          <ac:chgData name="Mr N Herbert" userId="S::noel.herbert@consilium-at.com::e89a07e7-1cd5-47a2-b222-4dfa47286206" providerId="AD" clId="Web-{ABE1995E-25D2-DDC8-ABB5-9F9B9ED79C37}" dt="2022-10-01T15:59:42.067" v="94"/>
          <ac:spMkLst>
            <pc:docMk/>
            <pc:sldMk cId="2617595580" sldId="261"/>
            <ac:spMk id="18" creationId="{F3060C83-F051-4F0E-ABAD-AA0DFC48B218}"/>
          </ac:spMkLst>
        </pc:spChg>
        <pc:spChg chg="add del">
          <ac:chgData name="Mr N Herbert" userId="S::noel.herbert@consilium-at.com::e89a07e7-1cd5-47a2-b222-4dfa47286206" providerId="AD" clId="Web-{ABE1995E-25D2-DDC8-ABB5-9F9B9ED79C37}" dt="2022-10-01T15:59:42.067" v="94"/>
          <ac:spMkLst>
            <pc:docMk/>
            <pc:sldMk cId="2617595580" sldId="261"/>
            <ac:spMk id="19" creationId="{FF9F2414-84E8-453E-B1F3-389FDE8192D9}"/>
          </ac:spMkLst>
        </pc:spChg>
        <pc:spChg chg="add del">
          <ac:chgData name="Mr N Herbert" userId="S::noel.herbert@consilium-at.com::e89a07e7-1cd5-47a2-b222-4dfa47286206" providerId="AD" clId="Web-{ABE1995E-25D2-DDC8-ABB5-9F9B9ED79C37}" dt="2022-10-01T15:59:42.067" v="94"/>
          <ac:spMkLst>
            <pc:docMk/>
            <pc:sldMk cId="2617595580" sldId="261"/>
            <ac:spMk id="20" creationId="{83C98ABE-055B-441F-B07E-44F97F083C39}"/>
          </ac:spMkLst>
        </pc:spChg>
        <pc:spChg chg="add del">
          <ac:chgData name="Mr N Herbert" userId="S::noel.herbert@consilium-at.com::e89a07e7-1cd5-47a2-b222-4dfa47286206" providerId="AD" clId="Web-{ABE1995E-25D2-DDC8-ABB5-9F9B9ED79C37}" dt="2022-10-01T15:59:42.067" v="94"/>
          <ac:spMkLst>
            <pc:docMk/>
            <pc:sldMk cId="2617595580" sldId="261"/>
            <ac:spMk id="21" creationId="{3ECA69A1-7536-43AC-85EF-C7106179F5ED}"/>
          </ac:spMkLst>
        </pc:spChg>
        <pc:spChg chg="add del">
          <ac:chgData name="Mr N Herbert" userId="S::noel.herbert@consilium-at.com::e89a07e7-1cd5-47a2-b222-4dfa47286206" providerId="AD" clId="Web-{ABE1995E-25D2-DDC8-ABB5-9F9B9ED79C37}" dt="2022-10-01T15:59:42.067" v="94"/>
          <ac:spMkLst>
            <pc:docMk/>
            <pc:sldMk cId="2617595580" sldId="261"/>
            <ac:spMk id="22" creationId="{29FDB030-9B49-4CED-8CCD-4D99382388AC}"/>
          </ac:spMkLst>
        </pc:spChg>
        <pc:spChg chg="add del">
          <ac:chgData name="Mr N Herbert" userId="S::noel.herbert@consilium-at.com::e89a07e7-1cd5-47a2-b222-4dfa47286206" providerId="AD" clId="Web-{ABE1995E-25D2-DDC8-ABB5-9F9B9ED79C37}" dt="2022-10-01T15:59:42.067" v="94"/>
          <ac:spMkLst>
            <pc:docMk/>
            <pc:sldMk cId="2617595580" sldId="261"/>
            <ac:spMk id="23" creationId="{3783CA14-24A1-485C-8B30-D6A5D87987AD}"/>
          </ac:spMkLst>
        </pc:spChg>
        <pc:graphicFrameChg chg="add mod modGraphic">
          <ac:chgData name="Mr N Herbert" userId="S::noel.herbert@consilium-at.com::e89a07e7-1cd5-47a2-b222-4dfa47286206" providerId="AD" clId="Web-{ABE1995E-25D2-DDC8-ABB5-9F9B9ED79C37}" dt="2022-10-01T15:59:42.067" v="94"/>
          <ac:graphicFrameMkLst>
            <pc:docMk/>
            <pc:sldMk cId="2617595580" sldId="261"/>
            <ac:graphicFrameMk id="3" creationId="{66457EBD-BC9C-1D89-1302-F16ACC7EA0AA}"/>
          </ac:graphicFrameMkLst>
        </pc:graphicFrameChg>
        <pc:graphicFrameChg chg="add mod modGraphic">
          <ac:chgData name="Mr N Herbert" userId="S::noel.herbert@consilium-at.com::e89a07e7-1cd5-47a2-b222-4dfa47286206" providerId="AD" clId="Web-{ABE1995E-25D2-DDC8-ABB5-9F9B9ED79C37}" dt="2022-10-01T15:59:42.067" v="94"/>
          <ac:graphicFrameMkLst>
            <pc:docMk/>
            <pc:sldMk cId="2617595580" sldId="261"/>
            <ac:graphicFrameMk id="4" creationId="{F6B7D12B-16F1-A5F0-4C13-5504CE20CBD2}"/>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5877D7-8EEC-48BB-85AE-79541CA5B74E}" type="datetimeFigureOut">
              <a:rPr lang="en-GB" smtClean="0"/>
              <a:t>15/12/2022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23BB9C-5ECC-4CCC-8A84-252EA9D7930E}" type="slidenum">
              <a:rPr lang="en-GB" smtClean="0"/>
              <a:t>‹#›</a:t>
            </a:fld>
            <a:endParaRPr lang="en-GB"/>
          </a:p>
        </p:txBody>
      </p:sp>
    </p:spTree>
    <p:extLst>
      <p:ext uri="{BB962C8B-B14F-4D97-AF65-F5344CB8AC3E}">
        <p14:creationId xmlns:p14="http://schemas.microsoft.com/office/powerpoint/2010/main" val="4060696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7D110DA-9799-4B44-B934-27E2324E75F9}" type="slidenum">
              <a:rPr lang="en-GB" smtClean="0"/>
              <a:t>1</a:t>
            </a:fld>
            <a:endParaRPr lang="en-GB"/>
          </a:p>
        </p:txBody>
      </p:sp>
    </p:spTree>
    <p:extLst>
      <p:ext uri="{BB962C8B-B14F-4D97-AF65-F5344CB8AC3E}">
        <p14:creationId xmlns:p14="http://schemas.microsoft.com/office/powerpoint/2010/main" val="21417741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BEF70B1-5BB4-4303-B203-B017E49EEFF9}" type="datetimeFigureOut">
              <a:rPr lang="en-GB" smtClean="0"/>
              <a:t>15/12/2022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FB8243-9340-450A-8CCD-DE79CD97F885}" type="slidenum">
              <a:rPr lang="en-GB" smtClean="0"/>
              <a:t>‹#›</a:t>
            </a:fld>
            <a:endParaRPr lang="en-GB"/>
          </a:p>
        </p:txBody>
      </p:sp>
    </p:spTree>
    <p:extLst>
      <p:ext uri="{BB962C8B-B14F-4D97-AF65-F5344CB8AC3E}">
        <p14:creationId xmlns:p14="http://schemas.microsoft.com/office/powerpoint/2010/main" val="347084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BEF70B1-5BB4-4303-B203-B017E49EEFF9}" type="datetimeFigureOut">
              <a:rPr lang="en-GB" smtClean="0"/>
              <a:t>15/12/2022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FB8243-9340-450A-8CCD-DE79CD97F885}" type="slidenum">
              <a:rPr lang="en-GB" smtClean="0"/>
              <a:t>‹#›</a:t>
            </a:fld>
            <a:endParaRPr lang="en-GB"/>
          </a:p>
        </p:txBody>
      </p:sp>
    </p:spTree>
    <p:extLst>
      <p:ext uri="{BB962C8B-B14F-4D97-AF65-F5344CB8AC3E}">
        <p14:creationId xmlns:p14="http://schemas.microsoft.com/office/powerpoint/2010/main" val="881874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BEF70B1-5BB4-4303-B203-B017E49EEFF9}" type="datetimeFigureOut">
              <a:rPr lang="en-GB" smtClean="0"/>
              <a:t>15/12/2022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FB8243-9340-450A-8CCD-DE79CD97F885}" type="slidenum">
              <a:rPr lang="en-GB" smtClean="0"/>
              <a:t>‹#›</a:t>
            </a:fld>
            <a:endParaRPr lang="en-GB"/>
          </a:p>
        </p:txBody>
      </p:sp>
    </p:spTree>
    <p:extLst>
      <p:ext uri="{BB962C8B-B14F-4D97-AF65-F5344CB8AC3E}">
        <p14:creationId xmlns:p14="http://schemas.microsoft.com/office/powerpoint/2010/main" val="1885333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BEF70B1-5BB4-4303-B203-B017E49EEFF9}" type="datetimeFigureOut">
              <a:rPr lang="en-GB" smtClean="0"/>
              <a:t>15/12/2022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FB8243-9340-450A-8CCD-DE79CD97F885}" type="slidenum">
              <a:rPr lang="en-GB" smtClean="0"/>
              <a:t>‹#›</a:t>
            </a:fld>
            <a:endParaRPr lang="en-GB"/>
          </a:p>
        </p:txBody>
      </p:sp>
    </p:spTree>
    <p:extLst>
      <p:ext uri="{BB962C8B-B14F-4D97-AF65-F5344CB8AC3E}">
        <p14:creationId xmlns:p14="http://schemas.microsoft.com/office/powerpoint/2010/main" val="399012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BEF70B1-5BB4-4303-B203-B017E49EEFF9}" type="datetimeFigureOut">
              <a:rPr lang="en-GB" smtClean="0"/>
              <a:t>15/12/2022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0FB8243-9340-450A-8CCD-DE79CD97F885}" type="slidenum">
              <a:rPr lang="en-GB" smtClean="0"/>
              <a:t>‹#›</a:t>
            </a:fld>
            <a:endParaRPr lang="en-GB"/>
          </a:p>
        </p:txBody>
      </p:sp>
    </p:spTree>
    <p:extLst>
      <p:ext uri="{BB962C8B-B14F-4D97-AF65-F5344CB8AC3E}">
        <p14:creationId xmlns:p14="http://schemas.microsoft.com/office/powerpoint/2010/main" val="2785394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BEF70B1-5BB4-4303-B203-B017E49EEFF9}" type="datetimeFigureOut">
              <a:rPr lang="en-GB" smtClean="0"/>
              <a:t>15/12/2022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0FB8243-9340-450A-8CCD-DE79CD97F885}" type="slidenum">
              <a:rPr lang="en-GB" smtClean="0"/>
              <a:t>‹#›</a:t>
            </a:fld>
            <a:endParaRPr lang="en-GB"/>
          </a:p>
        </p:txBody>
      </p:sp>
    </p:spTree>
    <p:extLst>
      <p:ext uri="{BB962C8B-B14F-4D97-AF65-F5344CB8AC3E}">
        <p14:creationId xmlns:p14="http://schemas.microsoft.com/office/powerpoint/2010/main" val="2948883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EF70B1-5BB4-4303-B203-B017E49EEFF9}" type="datetimeFigureOut">
              <a:rPr lang="en-GB" smtClean="0"/>
              <a:t>15/12/2022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0FB8243-9340-450A-8CCD-DE79CD97F885}" type="slidenum">
              <a:rPr lang="en-GB" smtClean="0"/>
              <a:t>‹#›</a:t>
            </a:fld>
            <a:endParaRPr lang="en-GB"/>
          </a:p>
        </p:txBody>
      </p:sp>
    </p:spTree>
    <p:extLst>
      <p:ext uri="{BB962C8B-B14F-4D97-AF65-F5344CB8AC3E}">
        <p14:creationId xmlns:p14="http://schemas.microsoft.com/office/powerpoint/2010/main" val="1027760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BEF70B1-5BB4-4303-B203-B017E49EEFF9}" type="datetimeFigureOut">
              <a:rPr lang="en-GB" smtClean="0"/>
              <a:t>15/12/2022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FB8243-9340-450A-8CCD-DE79CD97F885}" type="slidenum">
              <a:rPr lang="en-GB" smtClean="0"/>
              <a:t>‹#›</a:t>
            </a:fld>
            <a:endParaRPr lang="en-GB"/>
          </a:p>
        </p:txBody>
      </p:sp>
    </p:spTree>
    <p:extLst>
      <p:ext uri="{BB962C8B-B14F-4D97-AF65-F5344CB8AC3E}">
        <p14:creationId xmlns:p14="http://schemas.microsoft.com/office/powerpoint/2010/main" val="1494082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BEF70B1-5BB4-4303-B203-B017E49EEFF9}" type="datetimeFigureOut">
              <a:rPr lang="en-GB" smtClean="0"/>
              <a:t>15/12/2022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FB8243-9340-450A-8CCD-DE79CD97F885}" type="slidenum">
              <a:rPr lang="en-GB" smtClean="0"/>
              <a:t>‹#›</a:t>
            </a:fld>
            <a:endParaRPr lang="en-GB"/>
          </a:p>
        </p:txBody>
      </p:sp>
    </p:spTree>
    <p:extLst>
      <p:ext uri="{BB962C8B-B14F-4D97-AF65-F5344CB8AC3E}">
        <p14:creationId xmlns:p14="http://schemas.microsoft.com/office/powerpoint/2010/main" val="1301426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BEF70B1-5BB4-4303-B203-B017E49EEFF9}" type="datetimeFigureOut">
              <a:rPr lang="en-GB" smtClean="0"/>
              <a:t>15/12/2022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FB8243-9340-450A-8CCD-DE79CD97F885}" type="slidenum">
              <a:rPr lang="en-GB" smtClean="0"/>
              <a:t>‹#›</a:t>
            </a:fld>
            <a:endParaRPr lang="en-GB"/>
          </a:p>
        </p:txBody>
      </p:sp>
    </p:spTree>
    <p:extLst>
      <p:ext uri="{BB962C8B-B14F-4D97-AF65-F5344CB8AC3E}">
        <p14:creationId xmlns:p14="http://schemas.microsoft.com/office/powerpoint/2010/main" val="36934517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BEF70B1-5BB4-4303-B203-B017E49EEFF9}" type="datetimeFigureOut">
              <a:rPr lang="en-GB" smtClean="0"/>
              <a:t>15/12/2022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FB8243-9340-450A-8CCD-DE79CD97F885}" type="slidenum">
              <a:rPr lang="en-GB" smtClean="0"/>
              <a:t>‹#›</a:t>
            </a:fld>
            <a:endParaRPr lang="en-GB"/>
          </a:p>
        </p:txBody>
      </p:sp>
    </p:spTree>
    <p:extLst>
      <p:ext uri="{BB962C8B-B14F-4D97-AF65-F5344CB8AC3E}">
        <p14:creationId xmlns:p14="http://schemas.microsoft.com/office/powerpoint/2010/main" val="34788941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EF70B1-5BB4-4303-B203-B017E49EEFF9}" type="datetimeFigureOut">
              <a:rPr lang="en-GB" smtClean="0"/>
              <a:t>15/12/2022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FB8243-9340-450A-8CCD-DE79CD97F885}" type="slidenum">
              <a:rPr lang="en-GB" smtClean="0"/>
              <a:t>‹#›</a:t>
            </a:fld>
            <a:endParaRPr lang="en-GB"/>
          </a:p>
        </p:txBody>
      </p:sp>
    </p:spTree>
    <p:extLst>
      <p:ext uri="{BB962C8B-B14F-4D97-AF65-F5344CB8AC3E}">
        <p14:creationId xmlns:p14="http://schemas.microsoft.com/office/powerpoint/2010/main" val="42502098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70dOzvhn-8M" TargetMode="External"/><Relationship Id="rId2" Type="http://schemas.openxmlformats.org/officeDocument/2006/relationships/hyperlink" Target="https://www.savemyexams.co.uk/igcse/chemistry/edexcel/19/revision-notes/1-principles-of-chemistry/1-8-metallic-bonding/1-8-1-metallic-bonding/" TargetMode="Externa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hyperlink" Target="https://www.bbc.co.uk/bitesize/guides/zjfkw6f/revision/5" TargetMode="External"/><Relationship Id="rId4" Type="http://schemas.openxmlformats.org/officeDocument/2006/relationships/hyperlink" Target="https://quizlet.com/gb/352806116/giant-covalent-structures-structure-and-bonding-chemistry-year-10-gcses-diagra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208502360"/>
              </p:ext>
            </p:extLst>
          </p:nvPr>
        </p:nvGraphicFramePr>
        <p:xfrm>
          <a:off x="134224" y="600080"/>
          <a:ext cx="6818178" cy="1519389"/>
        </p:xfrm>
        <a:graphic>
          <a:graphicData uri="http://schemas.openxmlformats.org/drawingml/2006/table">
            <a:tbl>
              <a:tblPr firstRow="1" bandRow="1">
                <a:tableStyleId>{5C22544A-7EE6-4342-B048-85BDC9FD1C3A}</a:tableStyleId>
              </a:tblPr>
              <a:tblGrid>
                <a:gridCol w="1515289">
                  <a:extLst>
                    <a:ext uri="{9D8B030D-6E8A-4147-A177-3AD203B41FA5}">
                      <a16:colId xmlns:a16="http://schemas.microsoft.com/office/drawing/2014/main" val="20000"/>
                    </a:ext>
                  </a:extLst>
                </a:gridCol>
                <a:gridCol w="5302889">
                  <a:extLst>
                    <a:ext uri="{9D8B030D-6E8A-4147-A177-3AD203B41FA5}">
                      <a16:colId xmlns:a16="http://schemas.microsoft.com/office/drawing/2014/main" val="20001"/>
                    </a:ext>
                  </a:extLst>
                </a:gridCol>
              </a:tblGrid>
              <a:tr h="200405">
                <a:tc>
                  <a:txBody>
                    <a:bodyPr/>
                    <a:lstStyle/>
                    <a:p>
                      <a:pPr algn="l" fontAlgn="ctr"/>
                      <a:r>
                        <a:rPr lang="en-US" sz="1200" b="0" i="0" u="none" strike="noStrike" dirty="0">
                          <a:solidFill>
                            <a:srgbClr val="000000"/>
                          </a:solidFill>
                          <a:effectLst/>
                          <a:latin typeface="+mn-lt"/>
                        </a:rPr>
                        <a:t>Gene</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US" sz="1200" b="0" i="0" u="none" strike="noStrike" dirty="0">
                          <a:solidFill>
                            <a:srgbClr val="000000"/>
                          </a:solidFill>
                          <a:effectLst/>
                          <a:latin typeface="+mn-lt"/>
                        </a:rPr>
                        <a:t>A short section of DNA that contains the instructions for one characteristic e.g. eye </a:t>
                      </a:r>
                      <a:r>
                        <a:rPr lang="en-US" sz="1200" b="0" i="0" u="none" strike="noStrike" dirty="0" err="1">
                          <a:solidFill>
                            <a:srgbClr val="000000"/>
                          </a:solidFill>
                          <a:effectLst/>
                          <a:latin typeface="+mn-lt"/>
                        </a:rPr>
                        <a:t>colour</a:t>
                      </a:r>
                      <a:r>
                        <a:rPr lang="en-US" sz="1200" b="0" i="0" u="none" strike="noStrike" dirty="0">
                          <a:solidFill>
                            <a:srgbClr val="000000"/>
                          </a:solidFill>
                          <a:effectLst/>
                          <a:latin typeface="+mn-lt"/>
                        </a:rPr>
                        <a:t>. Genes code for proteins. Genes are found on chromosomes.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15971005"/>
                  </a:ext>
                </a:extLst>
              </a:tr>
              <a:tr h="200405">
                <a:tc>
                  <a:txBody>
                    <a:bodyPr/>
                    <a:lstStyle/>
                    <a:p>
                      <a:pPr algn="l" fontAlgn="ctr"/>
                      <a:r>
                        <a:rPr lang="en-US" sz="1200" b="0" i="0" u="none" strike="noStrike" dirty="0">
                          <a:solidFill>
                            <a:srgbClr val="000000"/>
                          </a:solidFill>
                          <a:effectLst/>
                          <a:latin typeface="+mn-lt"/>
                        </a:rPr>
                        <a:t>Chromosome</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US" sz="1200" b="0" i="0" u="none" strike="noStrike" dirty="0">
                          <a:solidFill>
                            <a:srgbClr val="000000"/>
                          </a:solidFill>
                          <a:effectLst/>
                          <a:latin typeface="+mn-lt"/>
                        </a:rPr>
                        <a:t>Found in the nucleus. Made out of DNA. Humans has 46 chromosomes.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19110490"/>
                  </a:ext>
                </a:extLst>
              </a:tr>
              <a:tr h="235131">
                <a:tc>
                  <a:txBody>
                    <a:bodyPr/>
                    <a:lstStyle/>
                    <a:p>
                      <a:pPr algn="l" fontAlgn="ctr"/>
                      <a:r>
                        <a:rPr lang="en-US" sz="1200" b="0" i="0" u="none" strike="noStrike" dirty="0">
                          <a:solidFill>
                            <a:srgbClr val="000000"/>
                          </a:solidFill>
                          <a:effectLst/>
                          <a:latin typeface="+mn-lt"/>
                        </a:rPr>
                        <a:t>Genome</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US" sz="1200" b="0" i="0" u="none" strike="noStrike" dirty="0">
                          <a:solidFill>
                            <a:srgbClr val="000000"/>
                          </a:solidFill>
                          <a:effectLst/>
                          <a:latin typeface="+mn-lt"/>
                        </a:rPr>
                        <a:t>The entire genetic material of an organism.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235131">
                <a:tc>
                  <a:txBody>
                    <a:bodyPr/>
                    <a:lstStyle/>
                    <a:p>
                      <a:pPr algn="l" fontAlgn="ctr"/>
                      <a:r>
                        <a:rPr lang="en-US" sz="1200" b="0" i="0" u="none" strike="noStrike" dirty="0">
                          <a:solidFill>
                            <a:srgbClr val="000000"/>
                          </a:solidFill>
                          <a:effectLst/>
                          <a:latin typeface="+mn-lt"/>
                        </a:rPr>
                        <a:t>Allele</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GB" sz="1200" b="0" dirty="0">
                          <a:solidFill>
                            <a:schemeClr val="tx1"/>
                          </a:solidFill>
                          <a:latin typeface="+mn-lt"/>
                          <a:cs typeface="Tahoma"/>
                        </a:rPr>
                        <a:t>Two versions of the same gene, one from each parent.</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5838407"/>
                  </a:ext>
                </a:extLst>
              </a:tr>
              <a:tr h="235131">
                <a:tc>
                  <a:txBody>
                    <a:bodyPr/>
                    <a:lstStyle/>
                    <a:p>
                      <a:pPr algn="l" fontAlgn="ctr"/>
                      <a:r>
                        <a:rPr lang="en-US" sz="1200" b="0" i="0" u="none" strike="noStrike" dirty="0">
                          <a:solidFill>
                            <a:srgbClr val="000000"/>
                          </a:solidFill>
                          <a:effectLst/>
                          <a:latin typeface="+mn-lt"/>
                        </a:rPr>
                        <a:t>Phenotype</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US" sz="1200" b="0" i="0" u="none" strike="noStrike" dirty="0">
                          <a:solidFill>
                            <a:srgbClr val="000000"/>
                          </a:solidFill>
                          <a:effectLst/>
                          <a:latin typeface="+mn-lt"/>
                        </a:rPr>
                        <a:t>The physical characteristics</a:t>
                      </a:r>
                      <a:r>
                        <a:rPr lang="en-US" sz="1200" b="0" i="0" u="none" strike="noStrike" baseline="0" dirty="0">
                          <a:solidFill>
                            <a:srgbClr val="000000"/>
                          </a:solidFill>
                          <a:effectLst/>
                          <a:latin typeface="+mn-lt"/>
                        </a:rPr>
                        <a:t> of an organism. </a:t>
                      </a:r>
                      <a:endParaRPr lang="en-US" sz="1200" b="0" i="0" u="none" strike="noStrike" dirty="0">
                        <a:solidFill>
                          <a:srgbClr val="000000"/>
                        </a:solidFill>
                        <a:effectLst/>
                        <a:latin typeface="+mn-lt"/>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6267359"/>
                  </a:ext>
                </a:extLst>
              </a:tr>
              <a:tr h="235131">
                <a:tc>
                  <a:txBody>
                    <a:bodyPr/>
                    <a:lstStyle/>
                    <a:p>
                      <a:pPr algn="l" fontAlgn="ctr"/>
                      <a:r>
                        <a:rPr lang="en-US" sz="1200" b="0" i="0" u="none" strike="noStrike" dirty="0">
                          <a:solidFill>
                            <a:srgbClr val="000000"/>
                          </a:solidFill>
                          <a:effectLst/>
                          <a:latin typeface="+mn-lt"/>
                        </a:rPr>
                        <a:t>Genotype</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US" sz="1200" b="0" i="0" u="none" strike="noStrike" dirty="0">
                          <a:solidFill>
                            <a:srgbClr val="000000"/>
                          </a:solidFill>
                          <a:effectLst/>
                          <a:latin typeface="+mn-lt"/>
                        </a:rPr>
                        <a:t>An organism’s complete set of genes.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06511180"/>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37246219"/>
              </p:ext>
            </p:extLst>
          </p:nvPr>
        </p:nvGraphicFramePr>
        <p:xfrm>
          <a:off x="134224" y="83002"/>
          <a:ext cx="3125811" cy="365760"/>
        </p:xfrm>
        <a:graphic>
          <a:graphicData uri="http://schemas.openxmlformats.org/drawingml/2006/table">
            <a:tbl>
              <a:tblPr firstRow="1" bandRow="1">
                <a:tableStyleId>{5C22544A-7EE6-4342-B048-85BDC9FD1C3A}</a:tableStyleId>
              </a:tblPr>
              <a:tblGrid>
                <a:gridCol w="3125811">
                  <a:extLst>
                    <a:ext uri="{9D8B030D-6E8A-4147-A177-3AD203B41FA5}">
                      <a16:colId xmlns:a16="http://schemas.microsoft.com/office/drawing/2014/main" val="20000"/>
                    </a:ext>
                  </a:extLst>
                </a:gridCol>
              </a:tblGrid>
              <a:tr h="290639">
                <a:tc>
                  <a:txBody>
                    <a:bodyPr/>
                    <a:lstStyle/>
                    <a:p>
                      <a:r>
                        <a:rPr lang="en-US" sz="1800" dirty="0">
                          <a:solidFill>
                            <a:schemeClr val="tx1"/>
                          </a:solidFill>
                          <a:latin typeface="Segoe UI" panose="020B0502040204020203" pitchFamily="34" charset="0"/>
                          <a:ea typeface="Segoe UI" panose="020B0502040204020203" pitchFamily="34" charset="0"/>
                          <a:cs typeface="Segoe UI" panose="020B0502040204020203" pitchFamily="34" charset="0"/>
                        </a:rPr>
                        <a:t>C2 Bonding and Structure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15" name="Table 14">
            <a:extLst>
              <a:ext uri="{FF2B5EF4-FFF2-40B4-BE49-F238E27FC236}">
                <a16:creationId xmlns:a16="http://schemas.microsoft.com/office/drawing/2014/main" id="{AD6A90E4-0397-4A70-AC86-8472705827D5}"/>
              </a:ext>
            </a:extLst>
          </p:cNvPr>
          <p:cNvGraphicFramePr>
            <a:graphicFrameLocks noGrp="1"/>
          </p:cNvGraphicFramePr>
          <p:nvPr>
            <p:extLst>
              <p:ext uri="{D42A27DB-BD31-4B8C-83A1-F6EECF244321}">
                <p14:modId xmlns:p14="http://schemas.microsoft.com/office/powerpoint/2010/main" val="2831347122"/>
              </p:ext>
            </p:extLst>
          </p:nvPr>
        </p:nvGraphicFramePr>
        <p:xfrm>
          <a:off x="134224" y="2119469"/>
          <a:ext cx="6818178" cy="1402835"/>
        </p:xfrm>
        <a:graphic>
          <a:graphicData uri="http://schemas.openxmlformats.org/drawingml/2006/table">
            <a:tbl>
              <a:tblPr firstRow="1" bandRow="1">
                <a:tableStyleId>{5C22544A-7EE6-4342-B048-85BDC9FD1C3A}</a:tableStyleId>
              </a:tblPr>
              <a:tblGrid>
                <a:gridCol w="1515289">
                  <a:extLst>
                    <a:ext uri="{9D8B030D-6E8A-4147-A177-3AD203B41FA5}">
                      <a16:colId xmlns:a16="http://schemas.microsoft.com/office/drawing/2014/main" val="3561044235"/>
                    </a:ext>
                  </a:extLst>
                </a:gridCol>
                <a:gridCol w="5302889">
                  <a:extLst>
                    <a:ext uri="{9D8B030D-6E8A-4147-A177-3AD203B41FA5}">
                      <a16:colId xmlns:a16="http://schemas.microsoft.com/office/drawing/2014/main" val="240406034"/>
                    </a:ext>
                  </a:extLst>
                </a:gridCol>
              </a:tblGrid>
              <a:tr h="200405">
                <a:tc>
                  <a:txBody>
                    <a:bodyPr/>
                    <a:lstStyle/>
                    <a:p>
                      <a:pPr algn="l" fontAlgn="ctr"/>
                      <a:r>
                        <a:rPr lang="en-US" sz="1200" b="0" i="0" u="none" strike="noStrike" dirty="0">
                          <a:solidFill>
                            <a:srgbClr val="000000"/>
                          </a:solidFill>
                          <a:effectLst/>
                          <a:latin typeface="+mn-lt"/>
                        </a:rPr>
                        <a:t>Asexual reproduction</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US" sz="1200" b="0" i="0" u="none" strike="noStrike" dirty="0">
                          <a:solidFill>
                            <a:srgbClr val="000000"/>
                          </a:solidFill>
                          <a:effectLst/>
                          <a:latin typeface="+mn-lt"/>
                        </a:rPr>
                        <a:t>Reproduction involving one parent, giving genetically identical offspring (clones).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4757766"/>
                  </a:ext>
                </a:extLst>
              </a:tr>
              <a:tr h="200405">
                <a:tc>
                  <a:txBody>
                    <a:bodyPr/>
                    <a:lstStyle/>
                    <a:p>
                      <a:pPr algn="l" fontAlgn="ctr"/>
                      <a:r>
                        <a:rPr lang="en-US" sz="1200" b="0" i="0" u="none" strike="noStrike" dirty="0">
                          <a:solidFill>
                            <a:srgbClr val="000000"/>
                          </a:solidFill>
                          <a:effectLst/>
                          <a:latin typeface="+mn-lt"/>
                        </a:rPr>
                        <a:t>Sexual reproduction</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US" sz="1200" b="0" i="0" u="none" strike="noStrike" dirty="0">
                          <a:solidFill>
                            <a:srgbClr val="000000"/>
                          </a:solidFill>
                          <a:effectLst/>
                          <a:latin typeface="+mn-lt"/>
                        </a:rPr>
                        <a:t>Involves two parents. Produces variation in the offspring.</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15862242"/>
                  </a:ext>
                </a:extLst>
              </a:tr>
              <a:tr h="200405">
                <a:tc>
                  <a:txBody>
                    <a:bodyPr/>
                    <a:lstStyle/>
                    <a:p>
                      <a:pPr algn="l" fontAlgn="ctr"/>
                      <a:r>
                        <a:rPr lang="en-US" sz="1200" b="0" i="0" u="none" strike="noStrike" dirty="0">
                          <a:solidFill>
                            <a:srgbClr val="000000"/>
                          </a:solidFill>
                          <a:effectLst/>
                          <a:latin typeface="+mn-lt"/>
                        </a:rPr>
                        <a:t>Meiosis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US" sz="1200" b="0" i="0" u="none" strike="noStrike" dirty="0">
                          <a:solidFill>
                            <a:srgbClr val="000000"/>
                          </a:solidFill>
                          <a:effectLst/>
                          <a:latin typeface="+mn-lt"/>
                        </a:rPr>
                        <a:t>Cell replication that produces four non-identical haploid cells from</a:t>
                      </a:r>
                      <a:r>
                        <a:rPr lang="en-US" sz="1200" b="0" i="0" u="none" strike="noStrike" baseline="0" dirty="0">
                          <a:solidFill>
                            <a:srgbClr val="000000"/>
                          </a:solidFill>
                          <a:effectLst/>
                          <a:latin typeface="+mn-lt"/>
                        </a:rPr>
                        <a:t> one diploid cell</a:t>
                      </a:r>
                      <a:endParaRPr lang="en-US" sz="1200" b="0" i="0" u="none" strike="noStrike" dirty="0">
                        <a:solidFill>
                          <a:srgbClr val="000000"/>
                        </a:solidFill>
                        <a:effectLst/>
                        <a:latin typeface="+mn-lt"/>
                      </a:endParaRP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94816923"/>
                  </a:ext>
                </a:extLst>
              </a:tr>
              <a:tr h="200405">
                <a:tc>
                  <a:txBody>
                    <a:bodyPr/>
                    <a:lstStyle/>
                    <a:p>
                      <a:pPr algn="l" fontAlgn="ctr"/>
                      <a:r>
                        <a:rPr lang="en-US" sz="1200" b="0" i="0" u="none" strike="noStrike" dirty="0">
                          <a:solidFill>
                            <a:srgbClr val="000000"/>
                          </a:solidFill>
                          <a:effectLst/>
                          <a:latin typeface="+mn-lt"/>
                        </a:rPr>
                        <a:t>Homozygous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US" sz="1200" b="0" i="0" u="none" strike="noStrike" dirty="0">
                          <a:solidFill>
                            <a:srgbClr val="000000"/>
                          </a:solidFill>
                          <a:effectLst/>
                          <a:latin typeface="+mn-lt"/>
                        </a:rPr>
                        <a:t>Two of the same alleles, either two dominant or two recessive.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4593296"/>
                  </a:ext>
                </a:extLst>
              </a:tr>
              <a:tr h="200405">
                <a:tc>
                  <a:txBody>
                    <a:bodyPr/>
                    <a:lstStyle/>
                    <a:p>
                      <a:pPr algn="l" fontAlgn="ctr"/>
                      <a:r>
                        <a:rPr lang="en-US" sz="1200" b="0" i="0" u="none" strike="noStrike" dirty="0">
                          <a:solidFill>
                            <a:srgbClr val="000000"/>
                          </a:solidFill>
                          <a:effectLst/>
                          <a:latin typeface="+mn-lt"/>
                        </a:rPr>
                        <a:t>Heterozygous</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US" sz="1200" b="0" i="0" u="none" strike="noStrike" dirty="0">
                          <a:solidFill>
                            <a:srgbClr val="000000"/>
                          </a:solidFill>
                          <a:effectLst/>
                          <a:latin typeface="+mn-lt"/>
                        </a:rPr>
                        <a:t>Two different alleles, one dominant and one recessive.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85725181"/>
                  </a:ext>
                </a:extLst>
              </a:tr>
              <a:tr h="200405">
                <a:tc>
                  <a:txBody>
                    <a:bodyPr/>
                    <a:lstStyle/>
                    <a:p>
                      <a:pPr algn="l" fontAlgn="ctr"/>
                      <a:r>
                        <a:rPr lang="en-US" sz="1200" b="0" i="0" u="none" strike="noStrike" dirty="0">
                          <a:solidFill>
                            <a:srgbClr val="000000"/>
                          </a:solidFill>
                          <a:effectLst/>
                          <a:latin typeface="+mn-lt"/>
                        </a:rPr>
                        <a:t>Dominant</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US" sz="1200" b="0" i="0" u="none" strike="noStrike" dirty="0">
                          <a:solidFill>
                            <a:srgbClr val="000000"/>
                          </a:solidFill>
                          <a:effectLst/>
                          <a:latin typeface="+mn-lt"/>
                        </a:rPr>
                        <a:t>An allele that is always expressed, even if only one copy is present.</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2851770"/>
                  </a:ext>
                </a:extLst>
              </a:tr>
              <a:tr h="200405">
                <a:tc>
                  <a:txBody>
                    <a:bodyPr/>
                    <a:lstStyle/>
                    <a:p>
                      <a:pPr algn="l" fontAlgn="ctr"/>
                      <a:r>
                        <a:rPr lang="en-US" sz="1200" b="0" i="0" u="none" strike="noStrike" dirty="0">
                          <a:solidFill>
                            <a:srgbClr val="000000"/>
                          </a:solidFill>
                          <a:effectLst/>
                          <a:latin typeface="+mn-lt"/>
                        </a:rPr>
                        <a:t>Recessive</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US" sz="1200" b="0" i="0" u="none" strike="noStrike" dirty="0">
                          <a:solidFill>
                            <a:srgbClr val="000000"/>
                          </a:solidFill>
                          <a:effectLst/>
                          <a:latin typeface="+mn-lt"/>
                        </a:rPr>
                        <a:t>An allele that is only expressed if no dominant alleles are present. </a:t>
                      </a:r>
                    </a:p>
                  </a:txBody>
                  <a:tcPr marL="12700" marR="12700" marT="1270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41944067"/>
                  </a:ext>
                </a:extLst>
              </a:tr>
            </a:tbl>
          </a:graphicData>
        </a:graphic>
      </p:graphicFrame>
      <p:pic>
        <p:nvPicPr>
          <p:cNvPr id="3" name="Picture 2">
            <a:extLst>
              <a:ext uri="{FF2B5EF4-FFF2-40B4-BE49-F238E27FC236}">
                <a16:creationId xmlns:a16="http://schemas.microsoft.com/office/drawing/2014/main" id="{828D3FE1-35AA-4F51-B31E-743C6CAA8434}"/>
              </a:ext>
            </a:extLst>
          </p:cNvPr>
          <p:cNvPicPr>
            <a:picLocks noChangeAspect="1"/>
          </p:cNvPicPr>
          <p:nvPr/>
        </p:nvPicPr>
        <p:blipFill>
          <a:blip r:embed="rId3"/>
          <a:stretch>
            <a:fillRect/>
          </a:stretch>
        </p:blipFill>
        <p:spPr>
          <a:xfrm>
            <a:off x="11741758" y="6402621"/>
            <a:ext cx="391638" cy="372377"/>
          </a:xfrm>
          <a:prstGeom prst="rect">
            <a:avLst/>
          </a:prstGeom>
        </p:spPr>
      </p:pic>
      <p:sp>
        <p:nvSpPr>
          <p:cNvPr id="4" name="TextBox 3">
            <a:extLst>
              <a:ext uri="{FF2B5EF4-FFF2-40B4-BE49-F238E27FC236}">
                <a16:creationId xmlns:a16="http://schemas.microsoft.com/office/drawing/2014/main" id="{EB2DACB6-2E80-4821-A7BC-022F2C3E8CBA}"/>
              </a:ext>
            </a:extLst>
          </p:cNvPr>
          <p:cNvSpPr txBox="1"/>
          <p:nvPr/>
        </p:nvSpPr>
        <p:spPr>
          <a:xfrm>
            <a:off x="7948673" y="99986"/>
            <a:ext cx="3988904" cy="1815882"/>
          </a:xfrm>
          <a:prstGeom prst="rect">
            <a:avLst/>
          </a:prstGeom>
          <a:noFill/>
          <a:ln>
            <a:solidFill>
              <a:schemeClr val="tx2"/>
            </a:solidFill>
          </a:ln>
        </p:spPr>
        <p:txBody>
          <a:bodyPr wrap="square" rtlCol="0">
            <a:spAutoFit/>
          </a:bodyPr>
          <a:lstStyle/>
          <a:p>
            <a:r>
              <a:rPr lang="en-US" sz="1400" b="1" u="sng" dirty="0">
                <a:latin typeface="Comic Sans MS" panose="030F0702030302020204" pitchFamily="66" charset="0"/>
              </a:rPr>
              <a:t>Ionic bonding </a:t>
            </a:r>
            <a:r>
              <a:rPr lang="en-US" sz="1400" dirty="0">
                <a:latin typeface="Comic Sans MS" panose="030F0702030302020204" pitchFamily="66" charset="0"/>
              </a:rPr>
              <a:t>is </a:t>
            </a:r>
            <a:r>
              <a:rPr lang="en-US" sz="1400" b="1" dirty="0">
                <a:latin typeface="Comic Sans MS" panose="030F0702030302020204" pitchFamily="66" charset="0"/>
              </a:rPr>
              <a:t>the complete transfer of valence electron(s) between atoms</a:t>
            </a:r>
            <a:r>
              <a:rPr lang="en-US" sz="1400" dirty="0">
                <a:latin typeface="Comic Sans MS" panose="030F0702030302020204" pitchFamily="66" charset="0"/>
              </a:rPr>
              <a:t>. It is a type of chemical bond that generates two oppositely charged ions. In ionic bonds, the metal loses electrons to become a positively charged cation, whereas the nonmetal accepts those electrons to become a negatively charged anion.</a:t>
            </a:r>
            <a:endParaRPr lang="en-GB" sz="1400" dirty="0">
              <a:latin typeface="Comic Sans MS" panose="030F0702030302020204" pitchFamily="66" charset="0"/>
            </a:endParaRPr>
          </a:p>
        </p:txBody>
      </p:sp>
      <p:pic>
        <p:nvPicPr>
          <p:cNvPr id="5" name="Picture 4">
            <a:extLst>
              <a:ext uri="{FF2B5EF4-FFF2-40B4-BE49-F238E27FC236}">
                <a16:creationId xmlns:a16="http://schemas.microsoft.com/office/drawing/2014/main" id="{883C5358-1DA9-4C57-948B-7FA86F8D24A0}"/>
              </a:ext>
            </a:extLst>
          </p:cNvPr>
          <p:cNvPicPr>
            <a:picLocks noChangeAspect="1"/>
          </p:cNvPicPr>
          <p:nvPr/>
        </p:nvPicPr>
        <p:blipFill>
          <a:blip r:embed="rId4"/>
          <a:stretch>
            <a:fillRect/>
          </a:stretch>
        </p:blipFill>
        <p:spPr>
          <a:xfrm>
            <a:off x="8157730" y="2119469"/>
            <a:ext cx="2993289" cy="2247556"/>
          </a:xfrm>
          <a:prstGeom prst="rect">
            <a:avLst/>
          </a:prstGeom>
        </p:spPr>
      </p:pic>
      <p:sp>
        <p:nvSpPr>
          <p:cNvPr id="6" name="TextBox 5">
            <a:extLst>
              <a:ext uri="{FF2B5EF4-FFF2-40B4-BE49-F238E27FC236}">
                <a16:creationId xmlns:a16="http://schemas.microsoft.com/office/drawing/2014/main" id="{3BC72713-6F8B-48DA-A17D-F955E69D07A1}"/>
              </a:ext>
            </a:extLst>
          </p:cNvPr>
          <p:cNvSpPr txBox="1"/>
          <p:nvPr/>
        </p:nvSpPr>
        <p:spPr>
          <a:xfrm>
            <a:off x="134224" y="3688555"/>
            <a:ext cx="6377260" cy="1015663"/>
          </a:xfrm>
          <a:prstGeom prst="rect">
            <a:avLst/>
          </a:prstGeom>
          <a:noFill/>
          <a:ln>
            <a:solidFill>
              <a:schemeClr val="tx2"/>
            </a:solidFill>
          </a:ln>
        </p:spPr>
        <p:txBody>
          <a:bodyPr wrap="square" rtlCol="0">
            <a:spAutoFit/>
          </a:bodyPr>
          <a:lstStyle/>
          <a:p>
            <a:r>
              <a:rPr lang="en-US" sz="1400" dirty="0">
                <a:latin typeface="Comic Sans MS" panose="030F0702030302020204" pitchFamily="66" charset="0"/>
              </a:rPr>
              <a:t>A </a:t>
            </a:r>
            <a:r>
              <a:rPr lang="en-US" sz="1400" b="1" u="sng" dirty="0">
                <a:latin typeface="Comic Sans MS" panose="030F0702030302020204" pitchFamily="66" charset="0"/>
              </a:rPr>
              <a:t>covalent bond </a:t>
            </a:r>
            <a:r>
              <a:rPr lang="en-US" sz="1400" dirty="0">
                <a:latin typeface="Comic Sans MS" panose="030F0702030302020204" pitchFamily="66" charset="0"/>
              </a:rPr>
              <a:t>is a shared pair of electrons. Covalent bonding results in the formation of molecules or giant structures. Substances with small molecules have low melting and boiling points and do not conduct electricity. Giant covalent substances have very high melting points</a:t>
            </a:r>
            <a:r>
              <a:rPr lang="en-US" dirty="0">
                <a:latin typeface="Comic Sans MS" panose="030F0702030302020204" pitchFamily="66" charset="0"/>
              </a:rPr>
              <a:t>.</a:t>
            </a:r>
            <a:endParaRPr lang="en-GB" dirty="0">
              <a:latin typeface="Comic Sans MS" panose="030F0702030302020204" pitchFamily="66" charset="0"/>
            </a:endParaRPr>
          </a:p>
        </p:txBody>
      </p:sp>
      <p:pic>
        <p:nvPicPr>
          <p:cNvPr id="7" name="Picture 6">
            <a:extLst>
              <a:ext uri="{FF2B5EF4-FFF2-40B4-BE49-F238E27FC236}">
                <a16:creationId xmlns:a16="http://schemas.microsoft.com/office/drawing/2014/main" id="{8A22190B-92EE-4D72-967E-77C331C67B8E}"/>
              </a:ext>
            </a:extLst>
          </p:cNvPr>
          <p:cNvPicPr>
            <a:picLocks noChangeAspect="1"/>
          </p:cNvPicPr>
          <p:nvPr/>
        </p:nvPicPr>
        <p:blipFill rotWithShape="1">
          <a:blip r:embed="rId5"/>
          <a:srcRect l="10187"/>
          <a:stretch/>
        </p:blipFill>
        <p:spPr>
          <a:xfrm>
            <a:off x="58604" y="4870469"/>
            <a:ext cx="3046044" cy="1987531"/>
          </a:xfrm>
          <a:prstGeom prst="rect">
            <a:avLst/>
          </a:prstGeom>
        </p:spPr>
      </p:pic>
      <p:sp>
        <p:nvSpPr>
          <p:cNvPr id="8" name="TextBox 7">
            <a:extLst>
              <a:ext uri="{FF2B5EF4-FFF2-40B4-BE49-F238E27FC236}">
                <a16:creationId xmlns:a16="http://schemas.microsoft.com/office/drawing/2014/main" id="{F5B99021-9DE3-403D-B568-6EB88B37884D}"/>
              </a:ext>
            </a:extLst>
          </p:cNvPr>
          <p:cNvSpPr txBox="1"/>
          <p:nvPr/>
        </p:nvSpPr>
        <p:spPr>
          <a:xfrm>
            <a:off x="3364088" y="4826675"/>
            <a:ext cx="4449796" cy="2031325"/>
          </a:xfrm>
          <a:prstGeom prst="rect">
            <a:avLst/>
          </a:prstGeom>
          <a:noFill/>
          <a:ln>
            <a:solidFill>
              <a:schemeClr val="tx2"/>
            </a:solidFill>
          </a:ln>
        </p:spPr>
        <p:txBody>
          <a:bodyPr wrap="square" rtlCol="0">
            <a:spAutoFit/>
          </a:bodyPr>
          <a:lstStyle/>
          <a:p>
            <a:r>
              <a:rPr lang="en-US" sz="1400" b="1" u="sng" dirty="0">
                <a:latin typeface="Comic Sans MS" panose="030F0702030302020204" pitchFamily="66" charset="0"/>
              </a:rPr>
              <a:t>Metallic bonding</a:t>
            </a:r>
          </a:p>
          <a:p>
            <a:r>
              <a:rPr lang="en-US" sz="1400" dirty="0">
                <a:latin typeface="Comic Sans MS" panose="030F0702030302020204" pitchFamily="66" charset="0"/>
              </a:rPr>
              <a:t>Metals form giant structures in which </a:t>
            </a:r>
            <a:r>
              <a:rPr lang="en-US" sz="1400" b="1" dirty="0">
                <a:latin typeface="Comic Sans MS" panose="030F0702030302020204" pitchFamily="66" charset="0"/>
              </a:rPr>
              <a:t>electrons</a:t>
            </a:r>
            <a:r>
              <a:rPr lang="en-US" sz="1400" dirty="0">
                <a:latin typeface="Comic Sans MS" panose="030F0702030302020204" pitchFamily="66" charset="0"/>
              </a:rPr>
              <a:t> in the outer shells of the metal atoms are free to move. The </a:t>
            </a:r>
            <a:r>
              <a:rPr lang="en-US" sz="1400" b="1" dirty="0">
                <a:latin typeface="Comic Sans MS" panose="030F0702030302020204" pitchFamily="66" charset="0"/>
              </a:rPr>
              <a:t>metallic bond</a:t>
            </a:r>
            <a:r>
              <a:rPr lang="en-US" sz="1400" dirty="0">
                <a:latin typeface="Comic Sans MS" panose="030F0702030302020204" pitchFamily="66" charset="0"/>
              </a:rPr>
              <a:t> is the </a:t>
            </a:r>
            <a:r>
              <a:rPr lang="en-US" sz="1400" b="1" dirty="0">
                <a:latin typeface="Comic Sans MS" panose="030F0702030302020204" pitchFamily="66" charset="0"/>
              </a:rPr>
              <a:t>force of attraction</a:t>
            </a:r>
            <a:r>
              <a:rPr lang="en-US" sz="1400" dirty="0">
                <a:latin typeface="Comic Sans MS" panose="030F0702030302020204" pitchFamily="66" charset="0"/>
              </a:rPr>
              <a:t> between these free-moving (</a:t>
            </a:r>
            <a:r>
              <a:rPr lang="en-US" sz="1400" dirty="0" err="1">
                <a:latin typeface="Comic Sans MS" panose="030F0702030302020204" pitchFamily="66" charset="0"/>
              </a:rPr>
              <a:t>delocalised</a:t>
            </a:r>
            <a:r>
              <a:rPr lang="en-US" sz="1400" dirty="0">
                <a:latin typeface="Comic Sans MS" panose="030F0702030302020204" pitchFamily="66" charset="0"/>
              </a:rPr>
              <a:t>) electrons and positive metal </a:t>
            </a:r>
            <a:r>
              <a:rPr lang="en-US" sz="1400" b="1" dirty="0">
                <a:latin typeface="Comic Sans MS" panose="030F0702030302020204" pitchFamily="66" charset="0"/>
              </a:rPr>
              <a:t>ions</a:t>
            </a:r>
            <a:r>
              <a:rPr lang="en-US" sz="1400" dirty="0">
                <a:latin typeface="Comic Sans MS" panose="030F0702030302020204" pitchFamily="66" charset="0"/>
              </a:rPr>
              <a:t>. Metallic bonds are strong, so metals can maintain a </a:t>
            </a:r>
            <a:r>
              <a:rPr lang="en-US" sz="1400" b="1" dirty="0">
                <a:latin typeface="Comic Sans MS" panose="030F0702030302020204" pitchFamily="66" charset="0"/>
              </a:rPr>
              <a:t>regular structure</a:t>
            </a:r>
            <a:r>
              <a:rPr lang="en-US" sz="1400" dirty="0">
                <a:latin typeface="Comic Sans MS" panose="030F0702030302020204" pitchFamily="66" charset="0"/>
              </a:rPr>
              <a:t> and usually have </a:t>
            </a:r>
            <a:r>
              <a:rPr lang="en-US" sz="1400" b="1" dirty="0">
                <a:latin typeface="Comic Sans MS" panose="030F0702030302020204" pitchFamily="66" charset="0"/>
              </a:rPr>
              <a:t>high melting and boiling points</a:t>
            </a:r>
            <a:r>
              <a:rPr lang="en-US" sz="1400" dirty="0">
                <a:latin typeface="Comic Sans MS" panose="030F0702030302020204" pitchFamily="66" charset="0"/>
              </a:rPr>
              <a:t>.</a:t>
            </a:r>
            <a:endParaRPr lang="en-GB" sz="1400" dirty="0">
              <a:latin typeface="Comic Sans MS" panose="030F0702030302020204" pitchFamily="66" charset="0"/>
            </a:endParaRPr>
          </a:p>
        </p:txBody>
      </p:sp>
      <p:pic>
        <p:nvPicPr>
          <p:cNvPr id="10" name="Picture 9">
            <a:extLst>
              <a:ext uri="{FF2B5EF4-FFF2-40B4-BE49-F238E27FC236}">
                <a16:creationId xmlns:a16="http://schemas.microsoft.com/office/drawing/2014/main" id="{37E9BBD6-7AF8-4600-A02E-0FB751F5FC3D}"/>
              </a:ext>
            </a:extLst>
          </p:cNvPr>
          <p:cNvPicPr>
            <a:picLocks noChangeAspect="1"/>
          </p:cNvPicPr>
          <p:nvPr/>
        </p:nvPicPr>
        <p:blipFill rotWithShape="1">
          <a:blip r:embed="rId6"/>
          <a:srcRect l="10198" t="5298"/>
          <a:stretch/>
        </p:blipFill>
        <p:spPr>
          <a:xfrm>
            <a:off x="8048708" y="4421105"/>
            <a:ext cx="4029089" cy="2336909"/>
          </a:xfrm>
          <a:prstGeom prst="rect">
            <a:avLst/>
          </a:prstGeom>
        </p:spPr>
      </p:pic>
    </p:spTree>
    <p:extLst>
      <p:ext uri="{BB962C8B-B14F-4D97-AF65-F5344CB8AC3E}">
        <p14:creationId xmlns:p14="http://schemas.microsoft.com/office/powerpoint/2010/main" val="2114957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F6B7D12B-16F1-A5F0-4C13-5504CE20CBD2}"/>
              </a:ext>
            </a:extLst>
          </p:cNvPr>
          <p:cNvGraphicFramePr>
            <a:graphicFrameLocks noGrp="1"/>
          </p:cNvGraphicFramePr>
          <p:nvPr>
            <p:extLst>
              <p:ext uri="{D42A27DB-BD31-4B8C-83A1-F6EECF244321}">
                <p14:modId xmlns:p14="http://schemas.microsoft.com/office/powerpoint/2010/main" val="3568184686"/>
              </p:ext>
            </p:extLst>
          </p:nvPr>
        </p:nvGraphicFramePr>
        <p:xfrm>
          <a:off x="8786191" y="80896"/>
          <a:ext cx="3256782" cy="6696207"/>
        </p:xfrm>
        <a:graphic>
          <a:graphicData uri="http://schemas.openxmlformats.org/drawingml/2006/table">
            <a:tbl>
              <a:tblPr firstRow="1" bandRow="1">
                <a:tableStyleId>{5C22544A-7EE6-4342-B048-85BDC9FD1C3A}</a:tableStyleId>
              </a:tblPr>
              <a:tblGrid>
                <a:gridCol w="3256782">
                  <a:extLst>
                    <a:ext uri="{9D8B030D-6E8A-4147-A177-3AD203B41FA5}">
                      <a16:colId xmlns:a16="http://schemas.microsoft.com/office/drawing/2014/main" val="198796543"/>
                    </a:ext>
                  </a:extLst>
                </a:gridCol>
              </a:tblGrid>
              <a:tr h="535696">
                <a:tc>
                  <a:txBody>
                    <a:bodyPr/>
                    <a:lstStyle/>
                    <a:p>
                      <a:pPr rtl="0" fontAlgn="base"/>
                      <a:r>
                        <a:rPr lang="en-GB" dirty="0">
                          <a:effectLst/>
                        </a:rPr>
                        <a:t>C2 (Useful websites)</a:t>
                      </a:r>
                    </a:p>
                  </a:txBody>
                  <a:tcPr anchor="ctr"/>
                </a:tc>
                <a:extLst>
                  <a:ext uri="{0D108BD9-81ED-4DB2-BD59-A6C34878D82A}">
                    <a16:rowId xmlns:a16="http://schemas.microsoft.com/office/drawing/2014/main" val="4094172660"/>
                  </a:ext>
                </a:extLst>
              </a:tr>
              <a:tr h="6160511">
                <a:tc>
                  <a:txBody>
                    <a:bodyPr/>
                    <a:lstStyle/>
                    <a:p>
                      <a:pPr lvl="0">
                        <a:buNone/>
                      </a:pPr>
                      <a:r>
                        <a:rPr lang="en-GB" dirty="0">
                          <a:hlinkClick r:id="rId2"/>
                        </a:rPr>
                        <a:t>https://wwwhttps://www.youtube.com/watch?v=C-huBrgQr2U</a:t>
                      </a:r>
                    </a:p>
                    <a:p>
                      <a:pPr lvl="0">
                        <a:buNone/>
                      </a:pPr>
                      <a:endParaRPr lang="en-GB" dirty="0">
                        <a:hlinkClick r:id="rId2"/>
                      </a:endParaRPr>
                    </a:p>
                    <a:p>
                      <a:pPr lvl="0">
                        <a:buNone/>
                      </a:pPr>
                      <a:r>
                        <a:rPr lang="en-GB" dirty="0">
                          <a:hlinkClick r:id="rId2"/>
                        </a:rPr>
                        <a:t>.savemyexams.co.uk/igcse/chemistry/edexcel/19/revision-notes/1-principles-of-chemistry/1-8-metallic-bonding/1-8-1-metallic-bonding/</a:t>
                      </a:r>
                      <a:endParaRPr lang="en-GB" dirty="0"/>
                    </a:p>
                    <a:p>
                      <a:pPr lvl="0">
                        <a:buNone/>
                      </a:pPr>
                      <a:r>
                        <a:rPr lang="en-US" dirty="0">
                          <a:hlinkClick r:id="rId3"/>
                        </a:rPr>
                        <a:t>https://www.youtube.com/watch?v=70dOzvhn-8M</a:t>
                      </a:r>
                      <a:endParaRPr lang="en-US" dirty="0"/>
                    </a:p>
                    <a:p>
                      <a:pPr lvl="0">
                        <a:buNone/>
                      </a:pPr>
                      <a:endParaRPr lang="en-US" dirty="0"/>
                    </a:p>
                    <a:p>
                      <a:pPr lvl="0">
                        <a:buNone/>
                      </a:pPr>
                      <a:r>
                        <a:rPr lang="en-US" dirty="0">
                          <a:hlinkClick r:id="rId4"/>
                        </a:rPr>
                        <a:t>https://quizlet.com/gb/352806116/giant-covalent-structures-structure-and-bonding-chemistry-year-10-gcses-diagram/</a:t>
                      </a:r>
                      <a:endParaRPr lang="en-US" dirty="0"/>
                    </a:p>
                    <a:p>
                      <a:pPr lvl="0">
                        <a:buNone/>
                      </a:pPr>
                      <a:endParaRPr lang="en-US" dirty="0"/>
                    </a:p>
                    <a:p>
                      <a:pPr lvl="0">
                        <a:buNone/>
                      </a:pPr>
                      <a:r>
                        <a:rPr lang="en-US" dirty="0">
                          <a:hlinkClick r:id="rId5"/>
                        </a:rPr>
                        <a:t>https://www.bbc.co.uk/bitesize/guides/zjfkw6f/revision/5</a:t>
                      </a:r>
                      <a:endParaRPr lang="en-US" dirty="0"/>
                    </a:p>
                    <a:p>
                      <a:pPr lvl="0">
                        <a:buNone/>
                      </a:pPr>
                      <a:endParaRPr lang="en-GB" dirty="0"/>
                    </a:p>
                  </a:txBody>
                  <a:tcPr anchor="ctr"/>
                </a:tc>
                <a:extLst>
                  <a:ext uri="{0D108BD9-81ED-4DB2-BD59-A6C34878D82A}">
                    <a16:rowId xmlns:a16="http://schemas.microsoft.com/office/drawing/2014/main" val="3156091054"/>
                  </a:ext>
                </a:extLst>
              </a:tr>
            </a:tbl>
          </a:graphicData>
        </a:graphic>
      </p:graphicFrame>
      <p:sp>
        <p:nvSpPr>
          <p:cNvPr id="2" name="TextBox 1">
            <a:extLst>
              <a:ext uri="{FF2B5EF4-FFF2-40B4-BE49-F238E27FC236}">
                <a16:creationId xmlns:a16="http://schemas.microsoft.com/office/drawing/2014/main" id="{185F9297-0B46-4E7D-B082-B22E95B7D402}"/>
              </a:ext>
            </a:extLst>
          </p:cNvPr>
          <p:cNvSpPr txBox="1"/>
          <p:nvPr/>
        </p:nvSpPr>
        <p:spPr>
          <a:xfrm>
            <a:off x="149027" y="283946"/>
            <a:ext cx="7487479" cy="2308324"/>
          </a:xfrm>
          <a:prstGeom prst="rect">
            <a:avLst/>
          </a:prstGeom>
          <a:noFill/>
        </p:spPr>
        <p:txBody>
          <a:bodyPr wrap="square" rtlCol="0">
            <a:spAutoFit/>
          </a:bodyPr>
          <a:lstStyle/>
          <a:p>
            <a:r>
              <a:rPr lang="en-US" sz="1200" b="1" dirty="0">
                <a:latin typeface="Comic Sans MS" panose="030F0702030302020204" pitchFamily="66" charset="0"/>
              </a:rPr>
              <a:t>Giant covalent structures</a:t>
            </a:r>
          </a:p>
          <a:p>
            <a:r>
              <a:rPr lang="en-US" sz="1200" dirty="0">
                <a:latin typeface="Comic Sans MS" panose="030F0702030302020204" pitchFamily="66" charset="0"/>
              </a:rPr>
              <a:t>A small number of covalent substances form giant structures instead of small molecules. In these structures, the </a:t>
            </a:r>
            <a:r>
              <a:rPr lang="en-US" sz="1200" b="1" dirty="0">
                <a:latin typeface="Comic Sans MS" panose="030F0702030302020204" pitchFamily="66" charset="0"/>
              </a:rPr>
              <a:t>atoms</a:t>
            </a:r>
            <a:r>
              <a:rPr lang="en-US" sz="1200" dirty="0">
                <a:latin typeface="Comic Sans MS" panose="030F0702030302020204" pitchFamily="66" charset="0"/>
              </a:rPr>
              <a:t> are bonded to each other with </a:t>
            </a:r>
            <a:r>
              <a:rPr lang="en-US" sz="1200" b="1" dirty="0">
                <a:latin typeface="Comic Sans MS" panose="030F0702030302020204" pitchFamily="66" charset="0"/>
              </a:rPr>
              <a:t>covalent bonds</a:t>
            </a:r>
            <a:r>
              <a:rPr lang="en-US" sz="1200" dirty="0">
                <a:latin typeface="Comic Sans MS" panose="030F0702030302020204" pitchFamily="66" charset="0"/>
              </a:rPr>
              <a:t>.</a:t>
            </a:r>
          </a:p>
          <a:p>
            <a:r>
              <a:rPr lang="en-US" sz="1200" b="1" dirty="0">
                <a:latin typeface="Comic Sans MS" panose="030F0702030302020204" pitchFamily="66" charset="0"/>
              </a:rPr>
              <a:t>Examples</a:t>
            </a:r>
          </a:p>
          <a:p>
            <a:r>
              <a:rPr lang="en-US" sz="1200" dirty="0">
                <a:latin typeface="Comic Sans MS" panose="030F0702030302020204" pitchFamily="66" charset="0"/>
              </a:rPr>
              <a:t>Silicon dioxide, also called silica, is the main </a:t>
            </a:r>
            <a:r>
              <a:rPr lang="en-US" sz="1200" b="1" dirty="0">
                <a:latin typeface="Comic Sans MS" panose="030F0702030302020204" pitchFamily="66" charset="0"/>
              </a:rPr>
              <a:t>compound</a:t>
            </a:r>
            <a:r>
              <a:rPr lang="en-US" sz="1200" dirty="0">
                <a:latin typeface="Comic Sans MS" panose="030F0702030302020204" pitchFamily="66" charset="0"/>
              </a:rPr>
              <a:t> found in sand. It is an example of a substance with a </a:t>
            </a:r>
            <a:r>
              <a:rPr lang="en-US" sz="1200" b="1" dirty="0">
                <a:latin typeface="Comic Sans MS" panose="030F0702030302020204" pitchFamily="66" charset="0"/>
              </a:rPr>
              <a:t>giant covalent structure</a:t>
            </a:r>
            <a:r>
              <a:rPr lang="en-US" sz="1200" dirty="0">
                <a:latin typeface="Comic Sans MS" panose="030F0702030302020204" pitchFamily="66" charset="0"/>
              </a:rPr>
              <a:t>. It contains many silicon and oxygen atoms.</a:t>
            </a:r>
          </a:p>
          <a:p>
            <a:r>
              <a:rPr lang="en-US" sz="1200" dirty="0">
                <a:latin typeface="Comic Sans MS" panose="030F0702030302020204" pitchFamily="66" charset="0"/>
              </a:rPr>
              <a:t>All the atoms in its structure are linked to each other by strong covalent bonds. The atoms are joined to each other in a regular arrangement, forming a giant covalent structure. There is no set number of atoms joined together in this type of structure.</a:t>
            </a:r>
          </a:p>
          <a:p>
            <a:r>
              <a:rPr lang="en-US" sz="1200" dirty="0">
                <a:latin typeface="Comic Sans MS" panose="030F0702030302020204" pitchFamily="66" charset="0"/>
              </a:rPr>
              <a:t>Diamond is another example of a giant covalent structure. Diamond is made up of carbon atoms - it is a form of carbon.</a:t>
            </a:r>
          </a:p>
          <a:p>
            <a:endParaRPr lang="en-GB" sz="1200" dirty="0">
              <a:latin typeface="Comic Sans MS" panose="030F0702030302020204" pitchFamily="66" charset="0"/>
            </a:endParaRPr>
          </a:p>
        </p:txBody>
      </p:sp>
      <p:pic>
        <p:nvPicPr>
          <p:cNvPr id="5" name="Picture 4">
            <a:extLst>
              <a:ext uri="{FF2B5EF4-FFF2-40B4-BE49-F238E27FC236}">
                <a16:creationId xmlns:a16="http://schemas.microsoft.com/office/drawing/2014/main" id="{B79FE6DC-910D-4525-9342-E4AB58A92FC6}"/>
              </a:ext>
            </a:extLst>
          </p:cNvPr>
          <p:cNvPicPr>
            <a:picLocks noChangeAspect="1"/>
          </p:cNvPicPr>
          <p:nvPr/>
        </p:nvPicPr>
        <p:blipFill>
          <a:blip r:embed="rId6"/>
          <a:stretch>
            <a:fillRect/>
          </a:stretch>
        </p:blipFill>
        <p:spPr>
          <a:xfrm>
            <a:off x="620963" y="2528762"/>
            <a:ext cx="7602011" cy="1800476"/>
          </a:xfrm>
          <a:prstGeom prst="rect">
            <a:avLst/>
          </a:prstGeom>
        </p:spPr>
      </p:pic>
      <p:sp>
        <p:nvSpPr>
          <p:cNvPr id="6" name="TextBox 5">
            <a:extLst>
              <a:ext uri="{FF2B5EF4-FFF2-40B4-BE49-F238E27FC236}">
                <a16:creationId xmlns:a16="http://schemas.microsoft.com/office/drawing/2014/main" id="{A5E53AA3-48BC-4821-A92E-4DDFCE6ACF47}"/>
              </a:ext>
            </a:extLst>
          </p:cNvPr>
          <p:cNvSpPr txBox="1"/>
          <p:nvPr/>
        </p:nvSpPr>
        <p:spPr>
          <a:xfrm>
            <a:off x="149027" y="4558748"/>
            <a:ext cx="3087757" cy="2031325"/>
          </a:xfrm>
          <a:prstGeom prst="rect">
            <a:avLst/>
          </a:prstGeom>
          <a:noFill/>
          <a:ln>
            <a:solidFill>
              <a:schemeClr val="tx2"/>
            </a:solidFill>
          </a:ln>
        </p:spPr>
        <p:txBody>
          <a:bodyPr wrap="square" rtlCol="0">
            <a:spAutoFit/>
          </a:bodyPr>
          <a:lstStyle/>
          <a:p>
            <a:r>
              <a:rPr lang="en-US" sz="1400" dirty="0">
                <a:latin typeface="Comic Sans MS" panose="030F0702030302020204" pitchFamily="66" charset="0"/>
              </a:rPr>
              <a:t>Nanoparticles are </a:t>
            </a:r>
            <a:r>
              <a:rPr lang="en-US" sz="1400" b="1" dirty="0">
                <a:latin typeface="Comic Sans MS" panose="030F0702030302020204" pitchFamily="66" charset="0"/>
              </a:rPr>
              <a:t>materials with overall dimensions in the nanoscale, </a:t>
            </a:r>
            <a:r>
              <a:rPr lang="en-US" sz="1400" b="1" dirty="0" err="1">
                <a:latin typeface="Comic Sans MS" panose="030F0702030302020204" pitchFamily="66" charset="0"/>
              </a:rPr>
              <a:t>ie</a:t>
            </a:r>
            <a:r>
              <a:rPr lang="en-US" sz="1400" b="1" dirty="0">
                <a:latin typeface="Comic Sans MS" panose="030F0702030302020204" pitchFamily="66" charset="0"/>
              </a:rPr>
              <a:t>, under 100 nm</a:t>
            </a:r>
            <a:r>
              <a:rPr lang="en-US" sz="1400" dirty="0">
                <a:latin typeface="Comic Sans MS" panose="030F0702030302020204" pitchFamily="66" charset="0"/>
              </a:rPr>
              <a:t>. In recent years, these materials have emerged as important players in modern medicine, with applications ranging from contrast agents in medical imaging to carriers for gene delivery into individual cells.</a:t>
            </a:r>
            <a:endParaRPr lang="en-GB" sz="1400" dirty="0">
              <a:latin typeface="Comic Sans MS" panose="030F0702030302020204" pitchFamily="66" charset="0"/>
            </a:endParaRPr>
          </a:p>
        </p:txBody>
      </p:sp>
      <p:sp>
        <p:nvSpPr>
          <p:cNvPr id="7" name="TextBox 6">
            <a:extLst>
              <a:ext uri="{FF2B5EF4-FFF2-40B4-BE49-F238E27FC236}">
                <a16:creationId xmlns:a16="http://schemas.microsoft.com/office/drawing/2014/main" id="{E8243A4C-C88F-43A5-B819-57D8FFBF92E3}"/>
              </a:ext>
            </a:extLst>
          </p:cNvPr>
          <p:cNvSpPr txBox="1"/>
          <p:nvPr/>
        </p:nvSpPr>
        <p:spPr>
          <a:xfrm>
            <a:off x="3260035" y="4489368"/>
            <a:ext cx="5526156" cy="2862322"/>
          </a:xfrm>
          <a:prstGeom prst="rect">
            <a:avLst/>
          </a:prstGeom>
          <a:noFill/>
          <a:ln>
            <a:solidFill>
              <a:schemeClr val="tx2"/>
            </a:solidFill>
          </a:ln>
        </p:spPr>
        <p:txBody>
          <a:bodyPr wrap="square" rtlCol="0">
            <a:spAutoFit/>
          </a:bodyPr>
          <a:lstStyle/>
          <a:p>
            <a:r>
              <a:rPr lang="en-US" sz="1200" dirty="0">
                <a:latin typeface="Comic Sans MS" panose="030F0702030302020204" pitchFamily="66" charset="0"/>
              </a:rPr>
              <a:t>Titanium dioxide in nanoparticle form is used in</a:t>
            </a:r>
            <a:r>
              <a:rPr lang="en-US" sz="1200" b="1" dirty="0">
                <a:latin typeface="Comic Sans MS" panose="030F0702030302020204" pitchFamily="66" charset="0"/>
              </a:rPr>
              <a:t> sunscreens</a:t>
            </a:r>
            <a:r>
              <a:rPr lang="en-US" sz="1200" dirty="0">
                <a:latin typeface="Comic Sans MS" panose="030F0702030302020204" pitchFamily="66" charset="0"/>
              </a:rPr>
              <a:t> as it blocks </a:t>
            </a:r>
            <a:r>
              <a:rPr lang="en-US" sz="1200" b="1" dirty="0">
                <a:latin typeface="Comic Sans MS" panose="030F0702030302020204" pitchFamily="66" charset="0"/>
              </a:rPr>
              <a:t>UV light</a:t>
            </a:r>
            <a:r>
              <a:rPr lang="en-US" sz="1200" dirty="0">
                <a:latin typeface="Comic Sans MS" panose="030F0702030302020204" pitchFamily="66" charset="0"/>
              </a:rPr>
              <a:t> but leaves</a:t>
            </a:r>
            <a:r>
              <a:rPr lang="en-US" sz="1200" b="1" dirty="0">
                <a:latin typeface="Comic Sans MS" panose="030F0702030302020204" pitchFamily="66" charset="0"/>
              </a:rPr>
              <a:t> no white marks</a:t>
            </a:r>
            <a:r>
              <a:rPr lang="en-US" sz="1200" dirty="0">
                <a:latin typeface="Comic Sans MS" panose="030F0702030302020204" pitchFamily="66" charset="0"/>
              </a:rPr>
              <a:t> on the skin while also providing better coverage than other </a:t>
            </a:r>
            <a:r>
              <a:rPr lang="en-US" sz="1200" dirty="0" err="1">
                <a:latin typeface="Comic Sans MS" panose="030F0702030302020204" pitchFamily="66" charset="0"/>
              </a:rPr>
              <a:t>suncreams</a:t>
            </a:r>
            <a:endParaRPr lang="en-US" sz="1200" dirty="0">
              <a:latin typeface="Comic Sans MS" panose="030F0702030302020204" pitchFamily="66" charset="0"/>
            </a:endParaRPr>
          </a:p>
          <a:p>
            <a:r>
              <a:rPr lang="en-US" sz="1200" dirty="0">
                <a:latin typeface="Comic Sans MS" panose="030F0702030302020204" pitchFamily="66" charset="0"/>
              </a:rPr>
              <a:t>The same chemical in bulk form is used as a</a:t>
            </a:r>
            <a:r>
              <a:rPr lang="en-US" sz="1200" b="1" dirty="0">
                <a:latin typeface="Comic Sans MS" panose="030F0702030302020204" pitchFamily="66" charset="0"/>
              </a:rPr>
              <a:t> white pigment</a:t>
            </a:r>
            <a:r>
              <a:rPr lang="en-US" sz="1200" dirty="0">
                <a:latin typeface="Comic Sans MS" panose="030F0702030302020204" pitchFamily="66" charset="0"/>
              </a:rPr>
              <a:t> in paints</a:t>
            </a:r>
          </a:p>
          <a:p>
            <a:r>
              <a:rPr lang="en-US" sz="1200" dirty="0">
                <a:latin typeface="Comic Sans MS" panose="030F0702030302020204" pitchFamily="66" charset="0"/>
              </a:rPr>
              <a:t>Fullerenes are used in </a:t>
            </a:r>
            <a:r>
              <a:rPr lang="en-US" sz="1200" b="1" dirty="0">
                <a:latin typeface="Comic Sans MS" panose="030F0702030302020204" pitchFamily="66" charset="0"/>
              </a:rPr>
              <a:t>medicine</a:t>
            </a:r>
            <a:r>
              <a:rPr lang="en-US" sz="1200" dirty="0">
                <a:latin typeface="Comic Sans MS" panose="030F0702030302020204" pitchFamily="66" charset="0"/>
              </a:rPr>
              <a:t> and</a:t>
            </a:r>
            <a:r>
              <a:rPr lang="en-US" sz="1200" b="1" dirty="0">
                <a:latin typeface="Comic Sans MS" panose="030F0702030302020204" pitchFamily="66" charset="0"/>
              </a:rPr>
              <a:t> drug design</a:t>
            </a:r>
            <a:r>
              <a:rPr lang="en-US" sz="1200" dirty="0">
                <a:latin typeface="Comic Sans MS" panose="030F0702030302020204" pitchFamily="66" charset="0"/>
              </a:rPr>
              <a:t> as they are more easily absorbed than other particles and can deliver drugs to target areas more effectively</a:t>
            </a:r>
          </a:p>
          <a:p>
            <a:r>
              <a:rPr lang="en-US" sz="1200" dirty="0">
                <a:latin typeface="Comic Sans MS" panose="030F0702030302020204" pitchFamily="66" charset="0"/>
              </a:rPr>
              <a:t>Fullerenes are also used in</a:t>
            </a:r>
            <a:r>
              <a:rPr lang="en-US" sz="1200" b="1" dirty="0">
                <a:latin typeface="Comic Sans MS" panose="030F0702030302020204" pitchFamily="66" charset="0"/>
              </a:rPr>
              <a:t> electronic circuitry</a:t>
            </a:r>
            <a:r>
              <a:rPr lang="en-US" sz="1200" dirty="0">
                <a:latin typeface="Comic Sans MS" panose="030F0702030302020204" pitchFamily="66" charset="0"/>
              </a:rPr>
              <a:t> and as</a:t>
            </a:r>
            <a:r>
              <a:rPr lang="en-US" sz="1200" b="1" dirty="0">
                <a:latin typeface="Comic Sans MS" panose="030F0702030302020204" pitchFamily="66" charset="0"/>
              </a:rPr>
              <a:t> coatings</a:t>
            </a:r>
            <a:r>
              <a:rPr lang="en-US" sz="1200" dirty="0">
                <a:latin typeface="Comic Sans MS" panose="030F0702030302020204" pitchFamily="66" charset="0"/>
              </a:rPr>
              <a:t> for artificial limbs and joints</a:t>
            </a:r>
          </a:p>
          <a:p>
            <a:r>
              <a:rPr lang="en-US" sz="1200" dirty="0">
                <a:latin typeface="Comic Sans MS" panose="030F0702030302020204" pitchFamily="66" charset="0"/>
              </a:rPr>
              <a:t>Nanoparticles of silver are sprayed onto the </a:t>
            </a:r>
            <a:r>
              <a:rPr lang="en-US" sz="1200" dirty="0" err="1">
                <a:latin typeface="Comic Sans MS" panose="030F0702030302020204" pitchFamily="66" charset="0"/>
              </a:rPr>
              <a:t>fibres</a:t>
            </a:r>
            <a:r>
              <a:rPr lang="en-US" sz="1200" dirty="0">
                <a:latin typeface="Comic Sans MS" panose="030F0702030302020204" pitchFamily="66" charset="0"/>
              </a:rPr>
              <a:t> of medical clothing and surgical masks which gives them the flexibility of a material but with the added benefit of the </a:t>
            </a:r>
            <a:r>
              <a:rPr lang="en-US" sz="1200" b="1" dirty="0">
                <a:latin typeface="Comic Sans MS" panose="030F0702030302020204" pitchFamily="66" charset="0"/>
              </a:rPr>
              <a:t>antibacterial</a:t>
            </a:r>
            <a:r>
              <a:rPr lang="en-US" sz="1200" dirty="0">
                <a:latin typeface="Comic Sans MS" panose="030F0702030302020204" pitchFamily="66" charset="0"/>
              </a:rPr>
              <a:t> properties of silver metal</a:t>
            </a:r>
          </a:p>
          <a:p>
            <a:br>
              <a:rPr lang="en-US" dirty="0"/>
            </a:br>
            <a:endParaRPr lang="en-GB" dirty="0"/>
          </a:p>
        </p:txBody>
      </p:sp>
      <p:sp>
        <p:nvSpPr>
          <p:cNvPr id="8" name="Rectangle 7">
            <a:extLst>
              <a:ext uri="{FF2B5EF4-FFF2-40B4-BE49-F238E27FC236}">
                <a16:creationId xmlns:a16="http://schemas.microsoft.com/office/drawing/2014/main" id="{A292276F-A545-43F5-A5B0-FCA4267F9265}"/>
              </a:ext>
            </a:extLst>
          </p:cNvPr>
          <p:cNvSpPr/>
          <p:nvPr/>
        </p:nvSpPr>
        <p:spPr>
          <a:xfrm>
            <a:off x="5526157" y="161793"/>
            <a:ext cx="2994991" cy="2755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solidFill>
                  <a:schemeClr val="tx1"/>
                </a:solidFill>
                <a:latin typeface="Segoe UI" panose="020B0502040204020203" pitchFamily="34" charset="0"/>
                <a:ea typeface="Segoe UI" panose="020B0502040204020203" pitchFamily="34" charset="0"/>
                <a:cs typeface="Segoe UI" panose="020B0502040204020203" pitchFamily="34" charset="0"/>
              </a:rPr>
              <a:t>C2 Bonding and Structure</a:t>
            </a:r>
            <a:endParaRPr lang="en-US" dirty="0">
              <a:solidFill>
                <a:schemeClr val="tx1"/>
              </a:solidFill>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6175955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TotalTime>
  <Words>790</Words>
  <Application>Microsoft Office PowerPoint</Application>
  <PresentationFormat>Widescreen</PresentationFormat>
  <Paragraphs>55</Paragraphs>
  <Slides>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Calibri Light</vt:lpstr>
      <vt:lpstr>Comic Sans MS</vt:lpstr>
      <vt:lpstr>Segoe UI</vt:lpstr>
      <vt:lpstr>Tahoma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Egan</dc:creator>
  <cp:lastModifiedBy>Mrs A Riley Sheldon</cp:lastModifiedBy>
  <cp:revision>82</cp:revision>
  <dcterms:created xsi:type="dcterms:W3CDTF">2017-07-13T09:18:48Z</dcterms:created>
  <dcterms:modified xsi:type="dcterms:W3CDTF">2022-12-15T12:04:17Z</dcterms:modified>
</cp:coreProperties>
</file>