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0" d="100"/>
          <a:sy n="90"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BF371-DC18-4284-81D1-5BB2519C2A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E662C5-F116-4B09-B8C9-1F019E854E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533042-623F-416D-80F7-F3EED0D11E2C}"/>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DE50E9F8-5BCD-403A-AB52-D71FB0C6B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53D68-9180-4351-9E9D-DEC3D68B9B00}"/>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2948322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46323-0D61-41CE-9892-38D662F965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2DCCD7-4EF6-4F74-8286-82FA444C41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BBB654-E23C-43C0-BB67-0C793E24E4FE}"/>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8BE47BCA-2900-4C7D-BE54-A7D95870A5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592710-6011-4587-B849-0B2CFB6D7B33}"/>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3155244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6D22-B80A-4A7D-825A-2B14CAFCDB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604E93-ED3A-44E0-8D8E-B9189FC08D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844-8FF8-4AEA-90C9-CAB6D20C2D00}"/>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9D7DCD1A-E16E-4EA4-84D6-BC43FB27E3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4D6086-F67E-42C0-A791-9C3702FD9970}"/>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1367480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02CE4-1AA1-4C38-A78C-FE4849BAAA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F3A227-86F9-47FD-9A01-D42129A721E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8113687-711E-4B0F-A981-0D75D3E0AF9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346B3A6-48F3-4180-A72A-9C4429A13DFF}"/>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6" name="Footer Placeholder 5">
            <a:extLst>
              <a:ext uri="{FF2B5EF4-FFF2-40B4-BE49-F238E27FC236}">
                <a16:creationId xmlns:a16="http://schemas.microsoft.com/office/drawing/2014/main" id="{DB19E588-FCA7-42CF-A9F3-6FA9A92DA6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EF3176-2400-44B4-A872-CB957BC2A954}"/>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3937580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6553D-487D-40EF-AA2E-3D9810A1D3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4DBB31-B8B7-4410-B403-FB87054E37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015681D-FC35-4AC1-B713-9E077E15E47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7CCEFC-CC3E-4540-98E3-725F2ACADB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D5259FB-5BEA-43CE-A974-833ED1E5293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6B1D33-965F-481D-BD68-2662E10551DF}"/>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8" name="Footer Placeholder 7">
            <a:extLst>
              <a:ext uri="{FF2B5EF4-FFF2-40B4-BE49-F238E27FC236}">
                <a16:creationId xmlns:a16="http://schemas.microsoft.com/office/drawing/2014/main" id="{1F7EAAD9-F43A-4BAF-BE9A-7B45AFBA1F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34EF8F-C45D-4AF0-A715-5D15C1F9B5D7}"/>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3891731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E62EC-4E76-42ED-A362-1A5B241DFBC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3E6F79-AD50-4432-A630-9B64C62180A7}"/>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4" name="Footer Placeholder 3">
            <a:extLst>
              <a:ext uri="{FF2B5EF4-FFF2-40B4-BE49-F238E27FC236}">
                <a16:creationId xmlns:a16="http://schemas.microsoft.com/office/drawing/2014/main" id="{798B276C-7EF1-4B8D-8CFB-39C339CF91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AC47D2-AAAE-4F54-ACED-41978082C9EF}"/>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1949949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79A946-BAA0-4D96-8122-FA3CDA075B65}"/>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3" name="Footer Placeholder 2">
            <a:extLst>
              <a:ext uri="{FF2B5EF4-FFF2-40B4-BE49-F238E27FC236}">
                <a16:creationId xmlns:a16="http://schemas.microsoft.com/office/drawing/2014/main" id="{6938D08F-CDA9-43FB-9AAF-EE6586BA6E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7BFDC9F-61BA-4D3F-92ED-5EC66115AF08}"/>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3624764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CCBA2-E8C3-4826-AC30-BC6159889F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01948-CC40-47EF-B338-A82CB5C16E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F063E60-6D02-49BD-8659-47F7513B47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450BECD-B7EF-4298-94D1-A882D74368EC}"/>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6" name="Footer Placeholder 5">
            <a:extLst>
              <a:ext uri="{FF2B5EF4-FFF2-40B4-BE49-F238E27FC236}">
                <a16:creationId xmlns:a16="http://schemas.microsoft.com/office/drawing/2014/main" id="{35CFE970-B525-45C8-9143-62715356DE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F17533-3086-4802-91A4-EEF9587ABA15}"/>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2074693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C3A0-5F40-4CE5-B933-37425D89C9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0AC6E9-EF1A-49F9-B601-60BF3955D3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1F41C1-50A0-4766-B23C-763443FDC1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09EA7D8-B85C-4AEE-99FA-4820AD8D866F}"/>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6" name="Footer Placeholder 5">
            <a:extLst>
              <a:ext uri="{FF2B5EF4-FFF2-40B4-BE49-F238E27FC236}">
                <a16:creationId xmlns:a16="http://schemas.microsoft.com/office/drawing/2014/main" id="{13DACC89-1E14-459D-A455-70AC43B23F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AEB196-C3D8-4AAE-8DA6-DE165629DECC}"/>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366122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0B4B7-773A-4B4B-94DC-E370CC01902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A9E343-5F4B-41D6-BF17-1146A6571E8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0878E-A144-4BE7-A5C2-515DFD5F6CDC}"/>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BC9231C4-D882-4EC8-855A-C8C2CE012C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E655E9-049B-4520-B442-3FB8F30F3364}"/>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243672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048181-9142-4F31-B6EA-AC9EDDE957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B63AEC-2A31-4D97-81DD-AD12B116C02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73A09D-AA36-44AF-A914-D51A268FF0E3}"/>
              </a:ext>
            </a:extLst>
          </p:cNvPr>
          <p:cNvSpPr>
            <a:spLocks noGrp="1"/>
          </p:cNvSpPr>
          <p:nvPr>
            <p:ph type="dt" sz="half" idx="10"/>
          </p:nvPr>
        </p:nvSpPr>
        <p:spPr/>
        <p:txBody>
          <a:body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B4641D3E-CFFE-498B-BD11-4A98DB37E4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9249BD-AF77-4D23-B1A9-F56B80EF5CFF}"/>
              </a:ext>
            </a:extLst>
          </p:cNvPr>
          <p:cNvSpPr>
            <a:spLocks noGrp="1"/>
          </p:cNvSpPr>
          <p:nvPr>
            <p:ph type="sldNum" sz="quarter" idx="12"/>
          </p:nvPr>
        </p:nvSpPr>
        <p:spPr/>
        <p:txBody>
          <a:bodyPr/>
          <a:lstStyle/>
          <a:p>
            <a:fld id="{FF40DD2B-89C6-4170-A0E9-CD36FB50D4D0}" type="slidenum">
              <a:rPr lang="en-GB" smtClean="0"/>
              <a:t>‹#›</a:t>
            </a:fld>
            <a:endParaRPr lang="en-GB"/>
          </a:p>
        </p:txBody>
      </p:sp>
    </p:spTree>
    <p:extLst>
      <p:ext uri="{BB962C8B-B14F-4D97-AF65-F5344CB8AC3E}">
        <p14:creationId xmlns:p14="http://schemas.microsoft.com/office/powerpoint/2010/main" val="298678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E7B8CF-D092-481A-BFB8-4E63F20170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6E057F-EBB4-42BD-B85E-C1AE2565F0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214DCF-0297-4780-A006-0694C8ABF6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87BF19-3710-4977-8889-9D231D344CBA}" type="datetimeFigureOut">
              <a:rPr lang="en-GB" smtClean="0"/>
              <a:t>10/10/2022</a:t>
            </a:fld>
            <a:endParaRPr lang="en-GB"/>
          </a:p>
        </p:txBody>
      </p:sp>
      <p:sp>
        <p:nvSpPr>
          <p:cNvPr id="5" name="Footer Placeholder 4">
            <a:extLst>
              <a:ext uri="{FF2B5EF4-FFF2-40B4-BE49-F238E27FC236}">
                <a16:creationId xmlns:a16="http://schemas.microsoft.com/office/drawing/2014/main" id="{DBF15181-6A3B-476B-A89E-55DF8C8D84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F4636B3-3909-463C-BA75-8B70DCE229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0DD2B-89C6-4170-A0E9-CD36FB50D4D0}" type="slidenum">
              <a:rPr lang="en-GB" smtClean="0"/>
              <a:t>‹#›</a:t>
            </a:fld>
            <a:endParaRPr lang="en-GB"/>
          </a:p>
        </p:txBody>
      </p:sp>
    </p:spTree>
    <p:extLst>
      <p:ext uri="{BB962C8B-B14F-4D97-AF65-F5344CB8AC3E}">
        <p14:creationId xmlns:p14="http://schemas.microsoft.com/office/powerpoint/2010/main" val="3318218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72D3B-6CFF-784E-6001-615956F4E3F6}"/>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ECAAD014-2A3D-29D9-FB5E-F6458E5A28D5}"/>
              </a:ext>
            </a:extLst>
          </p:cNvPr>
          <p:cNvPicPr>
            <a:picLocks noChangeAspect="1"/>
          </p:cNvPicPr>
          <p:nvPr/>
        </p:nvPicPr>
        <p:blipFill rotWithShape="1">
          <a:blip r:embed="rId2"/>
          <a:srcRect l="27841" t="17560" r="7728" b="42859"/>
          <a:stretch/>
        </p:blipFill>
        <p:spPr>
          <a:xfrm>
            <a:off x="3143039" y="811115"/>
            <a:ext cx="5818953" cy="1736988"/>
          </a:xfrm>
          <a:prstGeom prst="rect">
            <a:avLst/>
          </a:prstGeom>
        </p:spPr>
      </p:pic>
      <p:pic>
        <p:nvPicPr>
          <p:cNvPr id="6" name="Picture 9" descr="Graphical user interface&#10;&#10;Description automatically generated">
            <a:extLst>
              <a:ext uri="{FF2B5EF4-FFF2-40B4-BE49-F238E27FC236}">
                <a16:creationId xmlns:a16="http://schemas.microsoft.com/office/drawing/2014/main" id="{4302598D-EAFC-2BA5-C70C-1A4F8D9B7B3D}"/>
              </a:ext>
            </a:extLst>
          </p:cNvPr>
          <p:cNvPicPr>
            <a:picLocks noChangeAspect="1"/>
          </p:cNvPicPr>
          <p:nvPr/>
        </p:nvPicPr>
        <p:blipFill>
          <a:blip r:embed="rId3"/>
          <a:stretch>
            <a:fillRect/>
          </a:stretch>
        </p:blipFill>
        <p:spPr>
          <a:xfrm>
            <a:off x="152356" y="132071"/>
            <a:ext cx="1481494" cy="457200"/>
          </a:xfrm>
          <a:prstGeom prst="rect">
            <a:avLst/>
          </a:prstGeom>
        </p:spPr>
      </p:pic>
      <p:graphicFrame>
        <p:nvGraphicFramePr>
          <p:cNvPr id="7" name="Table 6">
            <a:extLst>
              <a:ext uri="{FF2B5EF4-FFF2-40B4-BE49-F238E27FC236}">
                <a16:creationId xmlns:a16="http://schemas.microsoft.com/office/drawing/2014/main" id="{30419F93-0280-2AB5-E290-8B659D687BAB}"/>
              </a:ext>
            </a:extLst>
          </p:cNvPr>
          <p:cNvGraphicFramePr>
            <a:graphicFrameLocks noGrp="1"/>
          </p:cNvGraphicFramePr>
          <p:nvPr>
            <p:extLst/>
          </p:nvPr>
        </p:nvGraphicFramePr>
        <p:xfrm>
          <a:off x="1734417" y="132071"/>
          <a:ext cx="9771380" cy="624840"/>
        </p:xfrm>
        <a:graphic>
          <a:graphicData uri="http://schemas.openxmlformats.org/drawingml/2006/table">
            <a:tbl>
              <a:tblPr firstRow="1" firstCol="1" bandRow="1">
                <a:tableStyleId>{5C22544A-7EE6-4342-B048-85BDC9FD1C3A}</a:tableStyleId>
              </a:tblPr>
              <a:tblGrid>
                <a:gridCol w="9771380">
                  <a:extLst>
                    <a:ext uri="{9D8B030D-6E8A-4147-A177-3AD203B41FA5}">
                      <a16:colId xmlns:a16="http://schemas.microsoft.com/office/drawing/2014/main" val="3363675427"/>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000" dirty="0">
                          <a:solidFill>
                            <a:sysClr val="windowText" lastClr="000000"/>
                          </a:solidFill>
                          <a:effectLst/>
                        </a:rPr>
                        <a:t>BECOMING AN EXPERT IN DESIGN AND TECHNOLOGY</a:t>
                      </a: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pic>
        <p:nvPicPr>
          <p:cNvPr id="9" name="Picture 8">
            <a:extLst>
              <a:ext uri="{FF2B5EF4-FFF2-40B4-BE49-F238E27FC236}">
                <a16:creationId xmlns:a16="http://schemas.microsoft.com/office/drawing/2014/main" id="{CDE0AF34-3EB1-A297-9B6A-8940AE326C81}"/>
              </a:ext>
            </a:extLst>
          </p:cNvPr>
          <p:cNvPicPr>
            <a:picLocks noChangeAspect="1"/>
          </p:cNvPicPr>
          <p:nvPr/>
        </p:nvPicPr>
        <p:blipFill rotWithShape="1">
          <a:blip r:embed="rId4"/>
          <a:srcRect l="60030" t="18702" r="8977" b="43741"/>
          <a:stretch/>
        </p:blipFill>
        <p:spPr>
          <a:xfrm>
            <a:off x="97342" y="2468718"/>
            <a:ext cx="3132667" cy="1736987"/>
          </a:xfrm>
          <a:prstGeom prst="rect">
            <a:avLst/>
          </a:prstGeom>
        </p:spPr>
      </p:pic>
      <p:pic>
        <p:nvPicPr>
          <p:cNvPr id="10" name="Picture 9">
            <a:extLst>
              <a:ext uri="{FF2B5EF4-FFF2-40B4-BE49-F238E27FC236}">
                <a16:creationId xmlns:a16="http://schemas.microsoft.com/office/drawing/2014/main" id="{208CD622-6A32-283A-B8E7-1C013F478FAF}"/>
              </a:ext>
            </a:extLst>
          </p:cNvPr>
          <p:cNvPicPr>
            <a:picLocks noChangeAspect="1"/>
          </p:cNvPicPr>
          <p:nvPr/>
        </p:nvPicPr>
        <p:blipFill rotWithShape="1">
          <a:blip r:embed="rId2"/>
          <a:srcRect l="27841" t="55116" r="39045" b="5303"/>
          <a:stretch/>
        </p:blipFill>
        <p:spPr>
          <a:xfrm>
            <a:off x="152356" y="750253"/>
            <a:ext cx="2990683" cy="1736987"/>
          </a:xfrm>
          <a:prstGeom prst="rect">
            <a:avLst/>
          </a:prstGeom>
        </p:spPr>
      </p:pic>
      <p:pic>
        <p:nvPicPr>
          <p:cNvPr id="11" name="Picture 10">
            <a:extLst>
              <a:ext uri="{FF2B5EF4-FFF2-40B4-BE49-F238E27FC236}">
                <a16:creationId xmlns:a16="http://schemas.microsoft.com/office/drawing/2014/main" id="{ED51727B-9883-5784-F8A6-97DB3AAD6B64}"/>
              </a:ext>
            </a:extLst>
          </p:cNvPr>
          <p:cNvPicPr>
            <a:picLocks noChangeAspect="1"/>
          </p:cNvPicPr>
          <p:nvPr/>
        </p:nvPicPr>
        <p:blipFill rotWithShape="1">
          <a:blip r:embed="rId4"/>
          <a:srcRect l="29887" t="18702" r="39120" b="43741"/>
          <a:stretch/>
        </p:blipFill>
        <p:spPr>
          <a:xfrm>
            <a:off x="8961992" y="771202"/>
            <a:ext cx="3132667" cy="1736988"/>
          </a:xfrm>
          <a:prstGeom prst="rect">
            <a:avLst/>
          </a:prstGeom>
        </p:spPr>
      </p:pic>
      <p:pic>
        <p:nvPicPr>
          <p:cNvPr id="12" name="Picture 11">
            <a:extLst>
              <a:ext uri="{FF2B5EF4-FFF2-40B4-BE49-F238E27FC236}">
                <a16:creationId xmlns:a16="http://schemas.microsoft.com/office/drawing/2014/main" id="{1EFD44EA-D7C3-D64D-4681-9F479B5C99B1}"/>
              </a:ext>
            </a:extLst>
          </p:cNvPr>
          <p:cNvPicPr>
            <a:picLocks noChangeAspect="1"/>
          </p:cNvPicPr>
          <p:nvPr/>
        </p:nvPicPr>
        <p:blipFill rotWithShape="1">
          <a:blip r:embed="rId4"/>
          <a:srcRect l="29887" t="55872" r="8977" b="8464"/>
          <a:stretch/>
        </p:blipFill>
        <p:spPr>
          <a:xfrm>
            <a:off x="3071765" y="2468718"/>
            <a:ext cx="6179331" cy="1649480"/>
          </a:xfrm>
          <a:prstGeom prst="rect">
            <a:avLst/>
          </a:prstGeom>
        </p:spPr>
      </p:pic>
      <p:sp>
        <p:nvSpPr>
          <p:cNvPr id="15" name="TextBox 14">
            <a:extLst>
              <a:ext uri="{FF2B5EF4-FFF2-40B4-BE49-F238E27FC236}">
                <a16:creationId xmlns:a16="http://schemas.microsoft.com/office/drawing/2014/main" id="{42790D50-ADE4-589C-7780-ECE6F3D018F5}"/>
              </a:ext>
            </a:extLst>
          </p:cNvPr>
          <p:cNvSpPr txBox="1"/>
          <p:nvPr/>
        </p:nvSpPr>
        <p:spPr>
          <a:xfrm>
            <a:off x="182009" y="4389185"/>
            <a:ext cx="6096000" cy="2308324"/>
          </a:xfrm>
          <a:prstGeom prst="rect">
            <a:avLst/>
          </a:prstGeom>
          <a:noFill/>
        </p:spPr>
        <p:txBody>
          <a:bodyPr wrap="square">
            <a:spAutoFit/>
          </a:bodyPr>
          <a:lstStyle/>
          <a:p>
            <a:pPr marL="0" indent="0">
              <a:buNone/>
            </a:pPr>
            <a:r>
              <a:rPr lang="en-GB" sz="1200" b="1" i="1" u="sng" dirty="0">
                <a:solidFill>
                  <a:schemeClr val="accent4">
                    <a:lumMod val="75000"/>
                  </a:schemeClr>
                </a:solidFill>
              </a:rPr>
              <a:t>Malleability</a:t>
            </a:r>
          </a:p>
          <a:p>
            <a:pPr marL="0" indent="0">
              <a:buNone/>
            </a:pPr>
            <a:r>
              <a:rPr lang="en-GB" sz="1200" dirty="0"/>
              <a:t>Being able to withstand being deformed by compression without failing.</a:t>
            </a:r>
          </a:p>
          <a:p>
            <a:pPr marL="0" indent="0">
              <a:buNone/>
            </a:pPr>
            <a:r>
              <a:rPr lang="en-GB" sz="1200" b="1" i="1" u="sng" dirty="0">
                <a:solidFill>
                  <a:schemeClr val="accent4">
                    <a:lumMod val="75000"/>
                  </a:schemeClr>
                </a:solidFill>
              </a:rPr>
              <a:t>Ductility</a:t>
            </a:r>
          </a:p>
          <a:p>
            <a:pPr marL="0" indent="0">
              <a:buNone/>
            </a:pPr>
            <a:r>
              <a:rPr lang="en-GB" sz="1200" dirty="0"/>
              <a:t>The ability of a material to be “drawn out” and stretched uniformly.</a:t>
            </a:r>
          </a:p>
          <a:p>
            <a:pPr marL="0" indent="0">
              <a:buNone/>
            </a:pPr>
            <a:r>
              <a:rPr lang="en-GB" sz="1200" b="1" i="1" u="sng" dirty="0">
                <a:solidFill>
                  <a:schemeClr val="accent4">
                    <a:lumMod val="75000"/>
                  </a:schemeClr>
                </a:solidFill>
              </a:rPr>
              <a:t>Elasticity</a:t>
            </a:r>
          </a:p>
          <a:p>
            <a:pPr marL="0" indent="0">
              <a:buNone/>
            </a:pPr>
            <a:r>
              <a:rPr lang="en-GB" sz="1200" dirty="0"/>
              <a:t>Is able to flex and bend but return to normal shape without deformation.</a:t>
            </a:r>
          </a:p>
          <a:p>
            <a:pPr marL="0" indent="0">
              <a:buNone/>
            </a:pPr>
            <a:r>
              <a:rPr lang="en-GB" sz="1200" b="1" i="1" u="sng" dirty="0">
                <a:solidFill>
                  <a:schemeClr val="accent4">
                    <a:lumMod val="75000"/>
                  </a:schemeClr>
                </a:solidFill>
              </a:rPr>
              <a:t>Plasticity</a:t>
            </a:r>
          </a:p>
          <a:p>
            <a:pPr marL="0" indent="0">
              <a:buNone/>
            </a:pPr>
            <a:r>
              <a:rPr lang="en-GB" sz="1200" dirty="0"/>
              <a:t>Is able to permanently change shape by external forces without cracking.</a:t>
            </a:r>
          </a:p>
          <a:p>
            <a:pPr marL="0" indent="0">
              <a:buNone/>
            </a:pPr>
            <a:r>
              <a:rPr lang="en-GB" sz="1200" b="1" i="1" u="sng" dirty="0">
                <a:solidFill>
                  <a:schemeClr val="accent4">
                    <a:lumMod val="75000"/>
                  </a:schemeClr>
                </a:solidFill>
              </a:rPr>
              <a:t>Toughness</a:t>
            </a:r>
          </a:p>
          <a:p>
            <a:pPr marL="0" indent="0">
              <a:buNone/>
            </a:pPr>
            <a:r>
              <a:rPr lang="en-GB" sz="1200" dirty="0"/>
              <a:t>Being able to withstand being hit with force and remaining intact.</a:t>
            </a:r>
          </a:p>
          <a:p>
            <a:pPr marL="0" indent="0">
              <a:buNone/>
            </a:pPr>
            <a:r>
              <a:rPr lang="en-GB" sz="1200" b="1" i="1" u="sng" dirty="0">
                <a:solidFill>
                  <a:schemeClr val="accent4">
                    <a:lumMod val="75000"/>
                  </a:schemeClr>
                </a:solidFill>
              </a:rPr>
              <a:t>Hardness</a:t>
            </a:r>
          </a:p>
          <a:p>
            <a:pPr marL="0" indent="0">
              <a:buNone/>
            </a:pPr>
            <a:r>
              <a:rPr lang="en-GB" sz="1200" dirty="0"/>
              <a:t>Ability to resist abrasive wear and tear, scratches without breaking. Withstand bending</a:t>
            </a:r>
          </a:p>
        </p:txBody>
      </p:sp>
      <p:sp>
        <p:nvSpPr>
          <p:cNvPr id="19" name="TextBox 18">
            <a:extLst>
              <a:ext uri="{FF2B5EF4-FFF2-40B4-BE49-F238E27FC236}">
                <a16:creationId xmlns:a16="http://schemas.microsoft.com/office/drawing/2014/main" id="{28713028-456D-654F-8DB9-98AB265E4B88}"/>
              </a:ext>
            </a:extLst>
          </p:cNvPr>
          <p:cNvSpPr txBox="1"/>
          <p:nvPr/>
        </p:nvSpPr>
        <p:spPr>
          <a:xfrm>
            <a:off x="5791200" y="4417605"/>
            <a:ext cx="6096000" cy="2308324"/>
          </a:xfrm>
          <a:prstGeom prst="rect">
            <a:avLst/>
          </a:prstGeom>
          <a:noFill/>
        </p:spPr>
        <p:txBody>
          <a:bodyPr wrap="square">
            <a:spAutoFit/>
          </a:bodyPr>
          <a:lstStyle/>
          <a:p>
            <a:pPr marL="0" indent="0">
              <a:buFont typeface="Arial" pitchFamily="34" charset="0"/>
              <a:buNone/>
            </a:pPr>
            <a:r>
              <a:rPr lang="en-GB" sz="1800" b="1" i="1" u="sng" dirty="0">
                <a:solidFill>
                  <a:schemeClr val="accent4">
                    <a:lumMod val="75000"/>
                  </a:schemeClr>
                </a:solidFill>
              </a:rPr>
              <a:t>D</a:t>
            </a:r>
            <a:r>
              <a:rPr lang="en-GB" sz="1400" b="1" i="1" u="sng" dirty="0">
                <a:solidFill>
                  <a:schemeClr val="accent4">
                    <a:lumMod val="75000"/>
                  </a:schemeClr>
                </a:solidFill>
              </a:rPr>
              <a:t>urability</a:t>
            </a:r>
          </a:p>
          <a:p>
            <a:pPr marL="0" indent="0">
              <a:buFont typeface="Arial" pitchFamily="34" charset="0"/>
              <a:buNone/>
            </a:pPr>
            <a:r>
              <a:rPr lang="en-GB" sz="1400" dirty="0"/>
              <a:t>Is able to withstand wear and tear, weathering, corrosion. Durability stops the material deteriorating and prevents weakening.</a:t>
            </a:r>
          </a:p>
          <a:p>
            <a:pPr marL="0" indent="0">
              <a:buFont typeface="Arial" pitchFamily="34" charset="0"/>
              <a:buNone/>
            </a:pPr>
            <a:r>
              <a:rPr lang="en-GB" sz="1400" b="1" i="1" u="sng" dirty="0">
                <a:solidFill>
                  <a:schemeClr val="accent4">
                    <a:lumMod val="75000"/>
                  </a:schemeClr>
                </a:solidFill>
              </a:rPr>
              <a:t>Stability</a:t>
            </a:r>
          </a:p>
          <a:p>
            <a:pPr marL="0" indent="0">
              <a:buFont typeface="Arial" pitchFamily="34" charset="0"/>
              <a:buNone/>
            </a:pPr>
            <a:r>
              <a:rPr lang="en-GB" sz="1400" dirty="0"/>
              <a:t>The material resists changes in size and shape due to its surrounding environment. For example, timber will warp and twist because of moisture. Metals and plastics can deform gradually under continual stress. (Known as creep). Stable materials are creep resistant.</a:t>
            </a:r>
          </a:p>
          <a:p>
            <a:pPr marL="0" indent="0">
              <a:buNone/>
            </a:pPr>
            <a:r>
              <a:rPr lang="en-GB" sz="1400" b="1" i="1" u="sng" dirty="0">
                <a:solidFill>
                  <a:schemeClr val="accent4">
                    <a:lumMod val="75000"/>
                  </a:schemeClr>
                </a:solidFill>
              </a:rPr>
              <a:t>Strength</a:t>
            </a:r>
          </a:p>
          <a:p>
            <a:pPr marL="0" indent="0">
              <a:buNone/>
            </a:pPr>
            <a:r>
              <a:rPr lang="en-GB" sz="1400" dirty="0"/>
              <a:t>Resist force without breaking. Tensile/Compressive/Bending/Shear/Torsion</a:t>
            </a:r>
          </a:p>
        </p:txBody>
      </p:sp>
      <p:sp>
        <p:nvSpPr>
          <p:cNvPr id="20" name="Content Placeholder 2">
            <a:extLst>
              <a:ext uri="{FF2B5EF4-FFF2-40B4-BE49-F238E27FC236}">
                <a16:creationId xmlns:a16="http://schemas.microsoft.com/office/drawing/2014/main" id="{D358B5A9-20C9-5602-62C4-7194234DECB1}"/>
              </a:ext>
            </a:extLst>
          </p:cNvPr>
          <p:cNvSpPr txBox="1">
            <a:spLocks/>
          </p:cNvSpPr>
          <p:nvPr/>
        </p:nvSpPr>
        <p:spPr>
          <a:xfrm>
            <a:off x="9209431" y="2448560"/>
            <a:ext cx="2885227" cy="5400600"/>
          </a:xfrm>
          <a:prstGeom prst="rect">
            <a:avLst/>
          </a:prstGeom>
          <a:ln w="19050">
            <a:solidFill>
              <a:schemeClr val="bg1">
                <a:lumMod val="50000"/>
              </a:schemeClr>
            </a:solidFill>
            <a:prstDash val="dash"/>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000" b="1" dirty="0"/>
              <a:t>Physical Properties</a:t>
            </a:r>
            <a:endParaRPr lang="en-GB" sz="800" b="1" dirty="0"/>
          </a:p>
          <a:p>
            <a:pPr marL="0" indent="0">
              <a:buFont typeface="Arial" pitchFamily="34" charset="0"/>
              <a:buNone/>
            </a:pPr>
            <a:r>
              <a:rPr lang="en-GB" sz="800" b="1" i="1" u="sng" dirty="0">
                <a:solidFill>
                  <a:schemeClr val="accent4">
                    <a:lumMod val="75000"/>
                  </a:schemeClr>
                </a:solidFill>
              </a:rPr>
              <a:t>Fusibility</a:t>
            </a:r>
          </a:p>
          <a:p>
            <a:pPr marL="0" indent="0">
              <a:buFont typeface="Arial" pitchFamily="34" charset="0"/>
              <a:buNone/>
            </a:pPr>
            <a:r>
              <a:rPr lang="en-GB" sz="800" dirty="0"/>
              <a:t>Ability to change into a molten or liquid state when heated.</a:t>
            </a:r>
          </a:p>
          <a:p>
            <a:pPr marL="0" indent="0">
              <a:buFont typeface="Arial" pitchFamily="34" charset="0"/>
              <a:buNone/>
            </a:pPr>
            <a:r>
              <a:rPr lang="en-GB" sz="800" b="1" i="1" u="sng" dirty="0">
                <a:solidFill>
                  <a:schemeClr val="accent4">
                    <a:lumMod val="75000"/>
                  </a:schemeClr>
                </a:solidFill>
              </a:rPr>
              <a:t>Density</a:t>
            </a:r>
          </a:p>
          <a:p>
            <a:pPr marL="0" indent="0">
              <a:buFont typeface="Arial" pitchFamily="34" charset="0"/>
              <a:buNone/>
            </a:pPr>
            <a:r>
              <a:rPr lang="en-GB" sz="800" dirty="0"/>
              <a:t>Mass per unit volume. “Balsa is not a dense wood compared to oak.”</a:t>
            </a:r>
          </a:p>
          <a:p>
            <a:pPr marL="0" indent="0">
              <a:buFont typeface="Arial" pitchFamily="34" charset="0"/>
              <a:buNone/>
            </a:pPr>
            <a:r>
              <a:rPr lang="en-GB" sz="800" b="1" i="1" u="sng" dirty="0">
                <a:solidFill>
                  <a:schemeClr val="accent4">
                    <a:lumMod val="75000"/>
                  </a:schemeClr>
                </a:solidFill>
              </a:rPr>
              <a:t>Electrical Conductivity</a:t>
            </a:r>
          </a:p>
          <a:p>
            <a:pPr marL="0" indent="0">
              <a:buFont typeface="Arial" pitchFamily="34" charset="0"/>
              <a:buNone/>
            </a:pPr>
            <a:r>
              <a:rPr lang="en-GB" sz="800" dirty="0"/>
              <a:t>Low resistance to electric current. </a:t>
            </a:r>
            <a:r>
              <a:rPr lang="en-GB" sz="800" dirty="0" err="1"/>
              <a:t>I.e</a:t>
            </a:r>
            <a:r>
              <a:rPr lang="en-GB" sz="800" dirty="0"/>
              <a:t> Copper</a:t>
            </a:r>
          </a:p>
          <a:p>
            <a:pPr marL="0" indent="0">
              <a:buFont typeface="Arial" pitchFamily="34" charset="0"/>
              <a:buNone/>
            </a:pPr>
            <a:r>
              <a:rPr lang="en-GB" sz="800" b="1" i="1" u="sng" dirty="0">
                <a:solidFill>
                  <a:schemeClr val="accent4">
                    <a:lumMod val="75000"/>
                  </a:schemeClr>
                </a:solidFill>
              </a:rPr>
              <a:t>Electrical Insulators</a:t>
            </a:r>
          </a:p>
          <a:p>
            <a:pPr marL="0" indent="0">
              <a:buFont typeface="Arial" pitchFamily="34" charset="0"/>
              <a:buNone/>
            </a:pPr>
            <a:r>
              <a:rPr lang="en-GB" sz="800" dirty="0"/>
              <a:t>Really high resistance to electric current. Won’t let it flow. Ceramics/Plastics such as PVC</a:t>
            </a:r>
          </a:p>
          <a:p>
            <a:pPr marL="0" indent="0">
              <a:buFont typeface="Arial" pitchFamily="34" charset="0"/>
              <a:buNone/>
            </a:pPr>
            <a:r>
              <a:rPr lang="en-GB" sz="800" b="1" i="1" u="sng" dirty="0">
                <a:solidFill>
                  <a:schemeClr val="accent4">
                    <a:lumMod val="75000"/>
                  </a:schemeClr>
                </a:solidFill>
              </a:rPr>
              <a:t>Thermal Properties</a:t>
            </a:r>
          </a:p>
          <a:p>
            <a:pPr marL="0" indent="0">
              <a:buFont typeface="Arial" pitchFamily="34" charset="0"/>
              <a:buNone/>
            </a:pPr>
            <a:r>
              <a:rPr lang="en-GB" sz="800" dirty="0"/>
              <a:t>How a material reacts to heat. Does is conduct/insulate or expand?</a:t>
            </a:r>
          </a:p>
          <a:p>
            <a:pPr marL="0" indent="0">
              <a:buFont typeface="Arial" pitchFamily="34" charset="0"/>
              <a:buNone/>
            </a:pPr>
            <a:r>
              <a:rPr lang="en-GB" sz="800" b="1" i="1" u="sng" dirty="0">
                <a:solidFill>
                  <a:schemeClr val="accent4">
                    <a:lumMod val="75000"/>
                  </a:schemeClr>
                </a:solidFill>
              </a:rPr>
              <a:t>Optical Properties</a:t>
            </a:r>
          </a:p>
          <a:p>
            <a:pPr marL="0" indent="0">
              <a:buFont typeface="Arial" pitchFamily="34" charset="0"/>
              <a:buNone/>
            </a:pPr>
            <a:r>
              <a:rPr lang="en-GB" sz="800" dirty="0"/>
              <a:t>Transparent </a:t>
            </a:r>
            <a:r>
              <a:rPr lang="en-GB" sz="800" dirty="0">
                <a:sym typeface="Wingdings" pitchFamily="2" charset="2"/>
              </a:rPr>
              <a:t> Opaque and everything in between</a:t>
            </a:r>
            <a:endParaRPr lang="en-GB" sz="2400" dirty="0"/>
          </a:p>
        </p:txBody>
      </p:sp>
      <p:graphicFrame>
        <p:nvGraphicFramePr>
          <p:cNvPr id="21" name="Table 20">
            <a:extLst>
              <a:ext uri="{FF2B5EF4-FFF2-40B4-BE49-F238E27FC236}">
                <a16:creationId xmlns:a16="http://schemas.microsoft.com/office/drawing/2014/main" id="{9C5FB5C7-F71F-DAA5-2F2F-44825BBA3779}"/>
              </a:ext>
            </a:extLst>
          </p:cNvPr>
          <p:cNvGraphicFramePr>
            <a:graphicFrameLocks noGrp="1"/>
          </p:cNvGraphicFramePr>
          <p:nvPr>
            <p:extLst/>
          </p:nvPr>
        </p:nvGraphicFramePr>
        <p:xfrm>
          <a:off x="228203" y="4107579"/>
          <a:ext cx="2675846" cy="369113"/>
        </p:xfrm>
        <a:graphic>
          <a:graphicData uri="http://schemas.openxmlformats.org/drawingml/2006/table">
            <a:tbl>
              <a:tblPr firstRow="1" firstCol="1" bandRow="1">
                <a:tableStyleId>{5C22544A-7EE6-4342-B048-85BDC9FD1C3A}</a:tableStyleId>
              </a:tblPr>
              <a:tblGrid>
                <a:gridCol w="2675846">
                  <a:extLst>
                    <a:ext uri="{9D8B030D-6E8A-4147-A177-3AD203B41FA5}">
                      <a16:colId xmlns:a16="http://schemas.microsoft.com/office/drawing/2014/main" val="3363675427"/>
                    </a:ext>
                  </a:extLst>
                </a:gridCol>
              </a:tblGrid>
              <a:tr h="369113">
                <a:tc>
                  <a:txBody>
                    <a:bodyPr/>
                    <a:lstStyle/>
                    <a:p>
                      <a:pPr algn="ctr">
                        <a:spcAft>
                          <a:spcPts val="0"/>
                        </a:spcAft>
                      </a:pPr>
                      <a:r>
                        <a:rPr lang="en-GB" sz="1800" dirty="0">
                          <a:solidFill>
                            <a:sysClr val="windowText" lastClr="000000"/>
                          </a:solidFill>
                          <a:effectLst/>
                        </a:rPr>
                        <a:t>Properties of Materials </a:t>
                      </a: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graphicFrame>
        <p:nvGraphicFramePr>
          <p:cNvPr id="22" name="Table 21">
            <a:extLst>
              <a:ext uri="{FF2B5EF4-FFF2-40B4-BE49-F238E27FC236}">
                <a16:creationId xmlns:a16="http://schemas.microsoft.com/office/drawing/2014/main" id="{6A259B05-A0BF-8DBA-FC6B-DBDEAD170107}"/>
              </a:ext>
            </a:extLst>
          </p:cNvPr>
          <p:cNvGraphicFramePr>
            <a:graphicFrameLocks noGrp="1"/>
          </p:cNvGraphicFramePr>
          <p:nvPr>
            <p:extLst/>
          </p:nvPr>
        </p:nvGraphicFramePr>
        <p:xfrm>
          <a:off x="124990" y="553690"/>
          <a:ext cx="1865629" cy="330887"/>
        </p:xfrm>
        <a:graphic>
          <a:graphicData uri="http://schemas.openxmlformats.org/drawingml/2006/table">
            <a:tbl>
              <a:tblPr firstRow="1" firstCol="1" bandRow="1">
                <a:tableStyleId>{5C22544A-7EE6-4342-B048-85BDC9FD1C3A}</a:tableStyleId>
              </a:tblPr>
              <a:tblGrid>
                <a:gridCol w="1865629">
                  <a:extLst>
                    <a:ext uri="{9D8B030D-6E8A-4147-A177-3AD203B41FA5}">
                      <a16:colId xmlns:a16="http://schemas.microsoft.com/office/drawing/2014/main" val="3363675427"/>
                    </a:ext>
                  </a:extLst>
                </a:gridCol>
              </a:tblGrid>
              <a:tr h="330887">
                <a:tc>
                  <a:txBody>
                    <a:bodyPr/>
                    <a:lstStyle/>
                    <a:p>
                      <a:pPr algn="ctr">
                        <a:spcAft>
                          <a:spcPts val="0"/>
                        </a:spcAft>
                      </a:pPr>
                      <a:r>
                        <a:rPr lang="en-GB" sz="1800" dirty="0">
                          <a:solidFill>
                            <a:sysClr val="windowText" lastClr="000000"/>
                          </a:solidFill>
                          <a:effectLst/>
                        </a:rPr>
                        <a:t>Metals </a:t>
                      </a: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spTree>
    <p:extLst>
      <p:ext uri="{BB962C8B-B14F-4D97-AF65-F5344CB8AC3E}">
        <p14:creationId xmlns:p14="http://schemas.microsoft.com/office/powerpoint/2010/main" val="970643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Graphical user interface&#10;&#10;Description automatically generated">
            <a:extLst>
              <a:ext uri="{FF2B5EF4-FFF2-40B4-BE49-F238E27FC236}">
                <a16:creationId xmlns:a16="http://schemas.microsoft.com/office/drawing/2014/main" id="{1B430503-F481-8B8C-88CE-A0A1BF6461E0}"/>
              </a:ext>
            </a:extLst>
          </p:cNvPr>
          <p:cNvPicPr>
            <a:picLocks noChangeAspect="1"/>
          </p:cNvPicPr>
          <p:nvPr/>
        </p:nvPicPr>
        <p:blipFill>
          <a:blip r:embed="rId2"/>
          <a:stretch>
            <a:fillRect/>
          </a:stretch>
        </p:blipFill>
        <p:spPr>
          <a:xfrm>
            <a:off x="152356" y="132071"/>
            <a:ext cx="1481494" cy="457200"/>
          </a:xfrm>
          <a:prstGeom prst="rect">
            <a:avLst/>
          </a:prstGeom>
        </p:spPr>
      </p:pic>
      <p:graphicFrame>
        <p:nvGraphicFramePr>
          <p:cNvPr id="5" name="Table 4">
            <a:extLst>
              <a:ext uri="{FF2B5EF4-FFF2-40B4-BE49-F238E27FC236}">
                <a16:creationId xmlns:a16="http://schemas.microsoft.com/office/drawing/2014/main" id="{135A8B03-233A-3866-929D-C6D362637CD6}"/>
              </a:ext>
            </a:extLst>
          </p:cNvPr>
          <p:cNvGraphicFramePr>
            <a:graphicFrameLocks noGrp="1"/>
          </p:cNvGraphicFramePr>
          <p:nvPr>
            <p:extLst/>
          </p:nvPr>
        </p:nvGraphicFramePr>
        <p:xfrm>
          <a:off x="1734417" y="132071"/>
          <a:ext cx="9771380" cy="624840"/>
        </p:xfrm>
        <a:graphic>
          <a:graphicData uri="http://schemas.openxmlformats.org/drawingml/2006/table">
            <a:tbl>
              <a:tblPr firstRow="1" firstCol="1" bandRow="1">
                <a:tableStyleId>{5C22544A-7EE6-4342-B048-85BDC9FD1C3A}</a:tableStyleId>
              </a:tblPr>
              <a:tblGrid>
                <a:gridCol w="9771380">
                  <a:extLst>
                    <a:ext uri="{9D8B030D-6E8A-4147-A177-3AD203B41FA5}">
                      <a16:colId xmlns:a16="http://schemas.microsoft.com/office/drawing/2014/main" val="3363675427"/>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000" dirty="0">
                          <a:solidFill>
                            <a:sysClr val="windowText" lastClr="000000"/>
                          </a:solidFill>
                          <a:effectLst/>
                        </a:rPr>
                        <a:t>BECOMING AN EXPERT IN DESIGN AND TECHNOLOGY</a:t>
                      </a: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pic>
        <p:nvPicPr>
          <p:cNvPr id="7" name="Picture 6">
            <a:extLst>
              <a:ext uri="{FF2B5EF4-FFF2-40B4-BE49-F238E27FC236}">
                <a16:creationId xmlns:a16="http://schemas.microsoft.com/office/drawing/2014/main" id="{BDFDEDDD-022B-8706-4727-7D70D440D939}"/>
              </a:ext>
            </a:extLst>
          </p:cNvPr>
          <p:cNvPicPr>
            <a:picLocks noChangeAspect="1"/>
          </p:cNvPicPr>
          <p:nvPr/>
        </p:nvPicPr>
        <p:blipFill rotWithShape="1">
          <a:blip r:embed="rId3"/>
          <a:srcRect l="46236" t="21671" r="25495" b="7379"/>
          <a:stretch/>
        </p:blipFill>
        <p:spPr>
          <a:xfrm>
            <a:off x="8346983" y="860351"/>
            <a:ext cx="3446586" cy="5757706"/>
          </a:xfrm>
          <a:prstGeom prst="rect">
            <a:avLst/>
          </a:prstGeom>
        </p:spPr>
      </p:pic>
      <p:pic>
        <p:nvPicPr>
          <p:cNvPr id="9" name="Picture 8">
            <a:extLst>
              <a:ext uri="{FF2B5EF4-FFF2-40B4-BE49-F238E27FC236}">
                <a16:creationId xmlns:a16="http://schemas.microsoft.com/office/drawing/2014/main" id="{1A4697C6-53BE-CB2B-E5B1-5268D866EE31}"/>
              </a:ext>
            </a:extLst>
          </p:cNvPr>
          <p:cNvPicPr>
            <a:picLocks noChangeAspect="1"/>
          </p:cNvPicPr>
          <p:nvPr/>
        </p:nvPicPr>
        <p:blipFill rotWithShape="1">
          <a:blip r:embed="rId4"/>
          <a:srcRect l="46390" t="26251" r="25341" b="6241"/>
          <a:stretch/>
        </p:blipFill>
        <p:spPr>
          <a:xfrm>
            <a:off x="100289" y="1115290"/>
            <a:ext cx="4008979" cy="5382491"/>
          </a:xfrm>
          <a:prstGeom prst="rect">
            <a:avLst/>
          </a:prstGeom>
        </p:spPr>
      </p:pic>
      <p:pic>
        <p:nvPicPr>
          <p:cNvPr id="11" name="Picture 10">
            <a:extLst>
              <a:ext uri="{FF2B5EF4-FFF2-40B4-BE49-F238E27FC236}">
                <a16:creationId xmlns:a16="http://schemas.microsoft.com/office/drawing/2014/main" id="{45F32FF0-4655-66D2-76B2-F4B72105A093}"/>
              </a:ext>
            </a:extLst>
          </p:cNvPr>
          <p:cNvPicPr>
            <a:picLocks noChangeAspect="1"/>
          </p:cNvPicPr>
          <p:nvPr/>
        </p:nvPicPr>
        <p:blipFill rotWithShape="1">
          <a:blip r:embed="rId5"/>
          <a:srcRect l="46390" t="26452" r="25341" b="7050"/>
          <a:stretch/>
        </p:blipFill>
        <p:spPr>
          <a:xfrm>
            <a:off x="4242684" y="1195864"/>
            <a:ext cx="4008979" cy="5301917"/>
          </a:xfrm>
          <a:prstGeom prst="rect">
            <a:avLst/>
          </a:prstGeom>
        </p:spPr>
      </p:pic>
    </p:spTree>
    <p:extLst>
      <p:ext uri="{BB962C8B-B14F-4D97-AF65-F5344CB8AC3E}">
        <p14:creationId xmlns:p14="http://schemas.microsoft.com/office/powerpoint/2010/main" val="28701420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277</Words>
  <Application>Microsoft Office PowerPoint</Application>
  <PresentationFormat>Widescreen</PresentationFormat>
  <Paragraphs>35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Stavrinou</dc:creator>
  <cp:lastModifiedBy>Mr M Stavrinou</cp:lastModifiedBy>
  <cp:revision>4</cp:revision>
  <dcterms:created xsi:type="dcterms:W3CDTF">2022-10-10T13:50:37Z</dcterms:created>
  <dcterms:modified xsi:type="dcterms:W3CDTF">2022-10-10T13:52:05Z</dcterms:modified>
</cp:coreProperties>
</file>