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5D09"/>
    <a:srgbClr val="F2D6C2"/>
    <a:srgbClr val="478942"/>
    <a:srgbClr val="F49F4C"/>
    <a:srgbClr val="B3D6B0"/>
    <a:srgbClr val="FF5D5D"/>
    <a:srgbClr val="DB0303"/>
    <a:srgbClr val="614283"/>
    <a:srgbClr val="E2C3C3"/>
    <a:srgbClr val="C0B2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99396-6793-4B09-AAA8-A6391A10FD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2D291E-7E83-4B3F-AA39-8AF96C66F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23E69-63FB-4193-9D64-7C183CB36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D30C3-0D9E-4DE6-87A4-AAFED4089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03431-4E06-4102-A630-25D4BC72B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91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DEC00-C913-4193-A8FE-3D001643A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B4701-2650-41C8-9537-2D6A97DBE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2E4AE-C36D-43B2-AD80-C097B7317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893CC-C832-4485-B7C1-0505AC44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47C37-A072-483B-9BA8-21C8757C1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75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3D520-7CDB-4DAA-8285-7442E47AF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08041-95CD-4D62-A9E6-B7D18FABE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A1FE61-7EC8-4549-86F2-735A23D9D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D7714-C1F8-4F56-99C5-DB541F46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79D7DB-84A1-4DCB-B271-C3D40D6F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448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310B9-168A-4F6D-8C2D-8AA4EE306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97379-924E-484D-9812-257C3F8DF1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B18A7D-89E4-488D-9318-BF311286D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71DA6-0A0B-4E60-A849-086F18116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3CFEA5-D51C-4462-9411-B57540873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9B6680-7420-47C3-9BD4-FF5FF5F55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25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EFE6C-E55D-4E34-AE86-842D16C2B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99D098-A16C-48EC-A150-8E172841A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E6760F-FB46-4E71-876E-606A4EFB9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FEAA42-5470-4C14-87B7-431489CC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6A7B04-0E35-45D3-9F96-E8FD12E0CA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B0F411-6E42-47B7-AFA9-741322C7B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E27811-3910-445B-806E-3D8A4F48B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F621FB-64EF-46E8-9E4C-DC7C46CF7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09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56976-BBD9-4E95-A395-4EAC8C901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07FDC-823B-44EC-A355-61D517855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012CF2-36FB-4AD2-A997-AE48145D1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5A2427-FCF9-4268-AF7A-66E8147DB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39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0EA796-8F56-48DA-AF56-ABD746E8D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E5D2EB-820D-4301-829C-133D65C9E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CA5D29-07E5-47EF-B080-E7A7899D8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97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1A475-05D7-4420-AAC2-8DC899515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D85D6-8576-4437-B478-72DBC46C1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CEFC2A-97C3-4DEE-8983-D84C4E82D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3F7A9-A4D0-4443-ACFE-B5DE5802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FEC84F-EAEB-4171-AABA-8751B15C0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627FF-27F2-4A0B-BFA5-E21970E26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511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F651C-6EAB-4736-A22D-F6B1852F0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638D95-3A3B-47A1-A8AA-B0E0809277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B44962-0ABC-44E8-8182-9EEA2D954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1FD1C-499F-48FD-80F5-042D73AAD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E00DA2-9AF8-4A48-9224-3692B7C04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02C07D-773D-49E0-B171-FB9E389B4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323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6860D-D60F-41ED-B79E-D184E29AB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2C24F4-F25B-4565-9F4F-DE67D63BE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EEBA9-1426-4681-9427-9910ED4AF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3DD41-76C1-45C6-B010-AAC1B47E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78330-B8FF-42CA-A666-319A9436F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90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CE699E-D97B-41C4-8AF5-78A0274084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B8B758-5774-476E-A02B-1CF5C789D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46978E-DF6E-41EB-8D05-A009DB7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C0C945-D194-4305-BEC3-790C164E8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17BE1-F2DE-4A16-8486-40F28E266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5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FA50F2-C96E-4D60-B004-3180C7CD3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F809E1-DC95-4EFF-9018-F84D2B509A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9EC62B-DE83-4C75-802E-54B23F7BBA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A4D6B-BD1E-41F1-BC95-A24F1DF219D3}" type="datetimeFigureOut">
              <a:rPr lang="en-GB" smtClean="0"/>
              <a:t>13/07/2022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A6D45-45F2-418A-A09B-C356909468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9419D-6E4F-458E-ADDF-B885623792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D86A1-D505-4967-97B0-96E8034B62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97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9F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057788F-7070-427A-90C9-1A06BDEE4532}"/>
              </a:ext>
            </a:extLst>
          </p:cNvPr>
          <p:cNvSpPr/>
          <p:nvPr/>
        </p:nvSpPr>
        <p:spPr>
          <a:xfrm>
            <a:off x="8752640" y="896859"/>
            <a:ext cx="4761434" cy="5731512"/>
          </a:xfrm>
          <a:prstGeom prst="roundRect">
            <a:avLst/>
          </a:prstGeom>
          <a:solidFill>
            <a:srgbClr val="D85D09"/>
          </a:solidFill>
          <a:ln>
            <a:solidFill>
              <a:srgbClr val="D85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B83E4F-8854-4C69-AA53-4D39AAD00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7552" y="-319675"/>
            <a:ext cx="4316896" cy="1325563"/>
          </a:xfrm>
        </p:spPr>
        <p:txBody>
          <a:bodyPr/>
          <a:lstStyle/>
          <a:p>
            <a:r>
              <a:rPr lang="en-US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Net/Wall Activities</a:t>
            </a:r>
            <a:endParaRPr lang="en-GB" dirty="0">
              <a:solidFill>
                <a:srgbClr val="D85D09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FA5583-235A-45EE-B27E-DC063D286E1F}"/>
              </a:ext>
            </a:extLst>
          </p:cNvPr>
          <p:cNvSpPr/>
          <p:nvPr/>
        </p:nvSpPr>
        <p:spPr>
          <a:xfrm>
            <a:off x="135302" y="806238"/>
            <a:ext cx="4878568" cy="582898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6996B-D7DE-4694-8182-1123464B7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2539" y="896859"/>
            <a:ext cx="1109870" cy="4537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chemeClr val="accent4"/>
                </a:solidFill>
                <a:latin typeface="Bahnschrift Light SemiCondensed" panose="020B0502040204020203" pitchFamily="34" charset="0"/>
              </a:rPr>
              <a:t>Bodies</a:t>
            </a:r>
            <a:endParaRPr lang="en-GB" b="1" u="sng" dirty="0">
              <a:solidFill>
                <a:schemeClr val="accent4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496E4-3E37-4BB9-926E-0AB40E490B2D}"/>
              </a:ext>
            </a:extLst>
          </p:cNvPr>
          <p:cNvSpPr txBox="1"/>
          <p:nvPr/>
        </p:nvSpPr>
        <p:spPr>
          <a:xfrm>
            <a:off x="265045" y="1182618"/>
            <a:ext cx="329979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Skills</a:t>
            </a:r>
            <a:endParaRPr lang="en-US" sz="2000" b="1" u="sng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Serving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Serve receive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Attacking shots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Net Play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Smash Shots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Reverse Shots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Forehand 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Backhand 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Footwork</a:t>
            </a:r>
          </a:p>
          <a:p>
            <a:endParaRPr lang="en-US" sz="20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r>
              <a:rPr lang="en-US" sz="2400" b="1" u="sng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Components of Fitness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Reaction Time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Co-ordination</a:t>
            </a:r>
          </a:p>
          <a:p>
            <a:r>
              <a:rPr lang="en-US" sz="2000" dirty="0">
                <a:solidFill>
                  <a:schemeClr val="bg2">
                    <a:lumMod val="25000"/>
                  </a:schemeClr>
                </a:solidFill>
                <a:latin typeface="Bahnschrift Light SemiCondensed" panose="020B0502040204020203" pitchFamily="34" charset="0"/>
              </a:rPr>
              <a:t>Agility</a:t>
            </a:r>
          </a:p>
          <a:p>
            <a:endParaRPr lang="en-US" sz="20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8CB89C7-318B-4468-AE5B-C2157E0E2D53}"/>
              </a:ext>
            </a:extLst>
          </p:cNvPr>
          <p:cNvGrpSpPr/>
          <p:nvPr/>
        </p:nvGrpSpPr>
        <p:grpSpPr>
          <a:xfrm>
            <a:off x="5220990" y="806238"/>
            <a:ext cx="3395336" cy="2984185"/>
            <a:chOff x="3937553" y="715617"/>
            <a:chExt cx="2713382" cy="4439478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DDB9F86-B7D8-4E7D-9303-2DF618BA2FAF}"/>
                </a:ext>
              </a:extLst>
            </p:cNvPr>
            <p:cNvSpPr/>
            <p:nvPr/>
          </p:nvSpPr>
          <p:spPr>
            <a:xfrm>
              <a:off x="3937553" y="715617"/>
              <a:ext cx="2713382" cy="4439478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9A6FA7F-628D-43E8-9590-52DCF3DB15FD}"/>
                </a:ext>
              </a:extLst>
            </p:cNvPr>
            <p:cNvSpPr txBox="1"/>
            <p:nvPr/>
          </p:nvSpPr>
          <p:spPr>
            <a:xfrm>
              <a:off x="4075044" y="1336768"/>
              <a:ext cx="2438400" cy="38003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Rules of the Game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Knowledge of skills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How to score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Types of shot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How to umpire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Tactical Plays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Playing Positions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How to apply spin</a:t>
              </a:r>
            </a:p>
          </p:txBody>
        </p:sp>
        <p:sp>
          <p:nvSpPr>
            <p:cNvPr id="7" name="Content Placeholder 2">
              <a:extLst>
                <a:ext uri="{FF2B5EF4-FFF2-40B4-BE49-F238E27FC236}">
                  <a16:creationId xmlns:a16="http://schemas.microsoft.com/office/drawing/2014/main" id="{96A6FDC3-2574-49BA-B761-023D75E34C81}"/>
                </a:ext>
              </a:extLst>
            </p:cNvPr>
            <p:cNvSpPr txBox="1">
              <a:spLocks/>
            </p:cNvSpPr>
            <p:nvPr/>
          </p:nvSpPr>
          <p:spPr>
            <a:xfrm>
              <a:off x="4916672" y="727303"/>
              <a:ext cx="1179559" cy="186722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b="1" u="sng" dirty="0">
                  <a:solidFill>
                    <a:schemeClr val="accent2"/>
                  </a:solidFill>
                  <a:latin typeface="Bahnschrift Light SemiCondensed" panose="020B0502040204020203" pitchFamily="34" charset="0"/>
                </a:rPr>
                <a:t>Minds</a:t>
              </a:r>
              <a:endParaRPr lang="en-GB" b="1" u="sng" dirty="0">
                <a:solidFill>
                  <a:schemeClr val="accent2"/>
                </a:solidFill>
                <a:latin typeface="Bahnschrift Light SemiCondensed" panose="020B0502040204020203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142ACE7-20F1-42A3-8C41-288DDC9D383C}"/>
              </a:ext>
            </a:extLst>
          </p:cNvPr>
          <p:cNvGrpSpPr/>
          <p:nvPr/>
        </p:nvGrpSpPr>
        <p:grpSpPr>
          <a:xfrm>
            <a:off x="5185319" y="3940799"/>
            <a:ext cx="3458817" cy="2705437"/>
            <a:chOff x="3761960" y="783609"/>
            <a:chExt cx="3458817" cy="2395689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60F668D-C78D-416F-82B2-79BE03075A80}"/>
                </a:ext>
              </a:extLst>
            </p:cNvPr>
            <p:cNvSpPr/>
            <p:nvPr/>
          </p:nvSpPr>
          <p:spPr>
            <a:xfrm>
              <a:off x="3761960" y="783609"/>
              <a:ext cx="3458817" cy="239568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Content Placeholder 2">
              <a:extLst>
                <a:ext uri="{FF2B5EF4-FFF2-40B4-BE49-F238E27FC236}">
                  <a16:creationId xmlns:a16="http://schemas.microsoft.com/office/drawing/2014/main" id="{275F966E-46D6-4907-8C0B-A1C61611C199}"/>
                </a:ext>
              </a:extLst>
            </p:cNvPr>
            <p:cNvSpPr txBox="1">
              <a:spLocks/>
            </p:cNvSpPr>
            <p:nvPr/>
          </p:nvSpPr>
          <p:spPr>
            <a:xfrm>
              <a:off x="4858886" y="783609"/>
              <a:ext cx="1109870" cy="453749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b="1" u="sng" dirty="0">
                  <a:solidFill>
                    <a:srgbClr val="FF5050"/>
                  </a:solidFill>
                  <a:latin typeface="Bahnschrift Light SemiCondensed" panose="020B0502040204020203" pitchFamily="34" charset="0"/>
                </a:rPr>
                <a:t>Hearts</a:t>
              </a:r>
              <a:endParaRPr lang="en-GB" b="1" u="sng" dirty="0">
                <a:solidFill>
                  <a:srgbClr val="FF5050"/>
                </a:solidFill>
                <a:latin typeface="Bahnschrift Light SemiCondensed" panose="020B0502040204020203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B2BB169-C037-4117-AD0D-D83C7792E45B}"/>
                </a:ext>
              </a:extLst>
            </p:cNvPr>
            <p:cNvSpPr txBox="1"/>
            <p:nvPr/>
          </p:nvSpPr>
          <p:spPr>
            <a:xfrm>
              <a:off x="3857505" y="1236542"/>
              <a:ext cx="3299791" cy="171699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Communication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Teamwork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Leadership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Motivation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Resilience</a:t>
              </a:r>
            </a:p>
            <a:p>
              <a:r>
                <a:rPr lang="en-US" sz="2000" dirty="0">
                  <a:solidFill>
                    <a:schemeClr val="bg2">
                      <a:lumMod val="25000"/>
                    </a:schemeClr>
                  </a:solidFill>
                  <a:latin typeface="Bahnschrift Light SemiCondensed" panose="020B0502040204020203" pitchFamily="34" charset="0"/>
                </a:rPr>
                <a:t>Sportsmanship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3632037D-0326-4D2A-AB53-C42C76D0750C}"/>
              </a:ext>
            </a:extLst>
          </p:cNvPr>
          <p:cNvSpPr txBox="1"/>
          <p:nvPr/>
        </p:nvSpPr>
        <p:spPr>
          <a:xfrm>
            <a:off x="8788373" y="923752"/>
            <a:ext cx="3693455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chemeClr val="bg1"/>
                </a:solidFill>
                <a:latin typeface="Bahnschrift Light SemiCondensed" panose="020B0502040204020203" pitchFamily="34" charset="0"/>
              </a:rPr>
              <a:t>Can you talk the talk?</a:t>
            </a:r>
          </a:p>
          <a:p>
            <a:pPr algn="ctr"/>
            <a:endParaRPr lang="en-US" sz="16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  <a:p>
            <a:pPr algn="ctr"/>
            <a:endParaRPr lang="en-US" sz="1600" dirty="0">
              <a:solidFill>
                <a:schemeClr val="bg2">
                  <a:lumMod val="25000"/>
                </a:schemeClr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77B828-DEE5-437B-9B42-E167355A5C9A}"/>
              </a:ext>
            </a:extLst>
          </p:cNvPr>
          <p:cNvSpPr/>
          <p:nvPr/>
        </p:nvSpPr>
        <p:spPr>
          <a:xfrm>
            <a:off x="228066" y="106017"/>
            <a:ext cx="2689305" cy="496451"/>
          </a:xfrm>
          <a:prstGeom prst="roundRect">
            <a:avLst/>
          </a:prstGeom>
          <a:noFill/>
          <a:ln w="38100">
            <a:solidFill>
              <a:srgbClr val="D85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/>
              <a:t>Team Disciplines</a:t>
            </a:r>
            <a:endParaRPr lang="en-GB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08EF43A-C5AA-4A55-8CCB-33B1C47F7A86}"/>
              </a:ext>
            </a:extLst>
          </p:cNvPr>
          <p:cNvSpPr/>
          <p:nvPr/>
        </p:nvSpPr>
        <p:spPr>
          <a:xfrm rot="10800000">
            <a:off x="277549" y="190962"/>
            <a:ext cx="603880" cy="302543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3AE69E7-EA0E-4F55-9487-C372B7DFECFA}"/>
              </a:ext>
            </a:extLst>
          </p:cNvPr>
          <p:cNvSpPr/>
          <p:nvPr/>
        </p:nvSpPr>
        <p:spPr>
          <a:xfrm>
            <a:off x="8984079" y="136261"/>
            <a:ext cx="3072620" cy="496451"/>
          </a:xfrm>
          <a:prstGeom prst="roundRect">
            <a:avLst/>
          </a:prstGeom>
          <a:noFill/>
          <a:ln w="38100">
            <a:solidFill>
              <a:srgbClr val="D85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Summer Disciplines</a:t>
            </a:r>
            <a:endParaRPr lang="en-GB" dirty="0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E6F1C4DF-3037-4EBF-8CCE-5EB678277695}"/>
              </a:ext>
            </a:extLst>
          </p:cNvPr>
          <p:cNvSpPr/>
          <p:nvPr/>
        </p:nvSpPr>
        <p:spPr>
          <a:xfrm>
            <a:off x="11133357" y="250344"/>
            <a:ext cx="781094" cy="302543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E7497EB-D20D-434C-B429-012532BD6D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772566"/>
              </p:ext>
            </p:extLst>
          </p:nvPr>
        </p:nvGraphicFramePr>
        <p:xfrm>
          <a:off x="2527262" y="1406017"/>
          <a:ext cx="2324783" cy="28850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2289">
                  <a:extLst>
                    <a:ext uri="{9D8B030D-6E8A-4147-A177-3AD203B41FA5}">
                      <a16:colId xmlns:a16="http://schemas.microsoft.com/office/drawing/2014/main" val="3652052598"/>
                    </a:ext>
                  </a:extLst>
                </a:gridCol>
                <a:gridCol w="755794">
                  <a:extLst>
                    <a:ext uri="{9D8B030D-6E8A-4147-A177-3AD203B41FA5}">
                      <a16:colId xmlns:a16="http://schemas.microsoft.com/office/drawing/2014/main" val="421004459"/>
                    </a:ext>
                  </a:extLst>
                </a:gridCol>
                <a:gridCol w="956700">
                  <a:extLst>
                    <a:ext uri="{9D8B030D-6E8A-4147-A177-3AD203B41FA5}">
                      <a16:colId xmlns:a16="http://schemas.microsoft.com/office/drawing/2014/main" val="749797816"/>
                    </a:ext>
                  </a:extLst>
                </a:gridCol>
              </a:tblGrid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  <a:latin typeface="Bahnschrift Light" panose="020B0502040204020203" pitchFamily="34" charset="0"/>
                        </a:rPr>
                        <a:t>Lesson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Bahnschrift Light" panose="020B0502040204020203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D5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  <a:latin typeface="Bahnschrift Light" panose="020B0502040204020203" pitchFamily="34" charset="0"/>
                        </a:rPr>
                        <a:t>Afterschool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Bahnschrift Light" panose="020B0502040204020203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  <a:latin typeface="Bahnschrift Light" panose="020B0502040204020203" pitchFamily="34" charset="0"/>
                        </a:rPr>
                        <a:t>Outside School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Bahnschrift Light" panose="020B0502040204020203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331330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5717865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3614599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35838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527558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874490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389344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786758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8589154"/>
                  </a:ext>
                </a:extLst>
              </a:tr>
              <a:tr h="28850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 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 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914158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A355A934-941D-4838-879E-42098D47A803}"/>
              </a:ext>
            </a:extLst>
          </p:cNvPr>
          <p:cNvSpPr txBox="1"/>
          <p:nvPr/>
        </p:nvSpPr>
        <p:spPr>
          <a:xfrm>
            <a:off x="8984078" y="1441659"/>
            <a:ext cx="294287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Service</a:t>
            </a:r>
            <a:r>
              <a:rPr lang="en-US" dirty="0">
                <a:solidFill>
                  <a:schemeClr val="bg1"/>
                </a:solidFill>
              </a:rPr>
              <a:t> – The first shot used to start the game</a:t>
            </a:r>
          </a:p>
          <a:p>
            <a:r>
              <a:rPr lang="en-US" b="1" dirty="0">
                <a:solidFill>
                  <a:schemeClr val="bg1"/>
                </a:solidFill>
              </a:rPr>
              <a:t>Ace </a:t>
            </a:r>
            <a:r>
              <a:rPr lang="en-US" dirty="0">
                <a:solidFill>
                  <a:schemeClr val="bg1"/>
                </a:solidFill>
              </a:rPr>
              <a:t>– When a point is won directly from a service where the opponent is unable to reach it.</a:t>
            </a:r>
          </a:p>
          <a:p>
            <a:r>
              <a:rPr lang="en-US" b="1" dirty="0">
                <a:solidFill>
                  <a:schemeClr val="bg1"/>
                </a:solidFill>
              </a:rPr>
              <a:t>Trajectory</a:t>
            </a:r>
            <a:r>
              <a:rPr lang="en-US" dirty="0">
                <a:solidFill>
                  <a:schemeClr val="bg1"/>
                </a:solidFill>
              </a:rPr>
              <a:t> – The flight of the ball when in the air</a:t>
            </a:r>
          </a:p>
          <a:p>
            <a:r>
              <a:rPr lang="en-US" b="1" dirty="0">
                <a:solidFill>
                  <a:schemeClr val="bg1"/>
                </a:solidFill>
              </a:rPr>
              <a:t>Volley </a:t>
            </a:r>
            <a:r>
              <a:rPr lang="en-US" dirty="0">
                <a:solidFill>
                  <a:schemeClr val="bg1"/>
                </a:solidFill>
              </a:rPr>
              <a:t>– Playing the ball before it bounces.</a:t>
            </a:r>
          </a:p>
          <a:p>
            <a:r>
              <a:rPr lang="en-US" b="1" dirty="0">
                <a:solidFill>
                  <a:schemeClr val="bg1"/>
                </a:solidFill>
              </a:rPr>
              <a:t>Set </a:t>
            </a:r>
            <a:r>
              <a:rPr lang="en-US" dirty="0">
                <a:solidFill>
                  <a:schemeClr val="bg1"/>
                </a:solidFill>
              </a:rPr>
              <a:t> – a score given when a player has won an amount of games</a:t>
            </a:r>
          </a:p>
          <a:p>
            <a:r>
              <a:rPr lang="en-US" b="1" dirty="0">
                <a:solidFill>
                  <a:schemeClr val="bg1"/>
                </a:solidFill>
              </a:rPr>
              <a:t>Out – </a:t>
            </a:r>
            <a:r>
              <a:rPr lang="en-US" dirty="0">
                <a:solidFill>
                  <a:schemeClr val="bg1"/>
                </a:solidFill>
              </a:rPr>
              <a:t>When the ball has landed outside the court of play.</a:t>
            </a:r>
          </a:p>
          <a:p>
            <a:r>
              <a:rPr lang="en-US" b="1" dirty="0">
                <a:solidFill>
                  <a:schemeClr val="bg1"/>
                </a:solidFill>
              </a:rPr>
              <a:t>Singles</a:t>
            </a:r>
            <a:r>
              <a:rPr lang="en-US" dirty="0">
                <a:solidFill>
                  <a:schemeClr val="bg1"/>
                </a:solidFill>
              </a:rPr>
              <a:t> – game of 1 vs 1</a:t>
            </a:r>
          </a:p>
          <a:p>
            <a:r>
              <a:rPr lang="en-US" b="1" dirty="0">
                <a:solidFill>
                  <a:schemeClr val="bg1"/>
                </a:solidFill>
              </a:rPr>
              <a:t>Doubles</a:t>
            </a:r>
            <a:r>
              <a:rPr lang="en-US" dirty="0">
                <a:solidFill>
                  <a:schemeClr val="bg1"/>
                </a:solidFill>
              </a:rPr>
              <a:t> – game of 2 vs 2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E2A8E408-AFED-483F-8331-F5656C0E6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8721" y="5062729"/>
            <a:ext cx="1724025" cy="571500"/>
          </a:xfrm>
          <a:prstGeom prst="rect">
            <a:avLst/>
          </a:prstGeom>
        </p:spPr>
      </p:pic>
      <p:pic>
        <p:nvPicPr>
          <p:cNvPr id="28" name="Picture 2" descr="Net/Wall">
            <a:extLst>
              <a:ext uri="{FF2B5EF4-FFF2-40B4-BE49-F238E27FC236}">
                <a16:creationId xmlns:a16="http://schemas.microsoft.com/office/drawing/2014/main" id="{EE3ED6F8-2A19-4F2E-9C76-B01877011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285" y="4726803"/>
            <a:ext cx="1579909" cy="157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300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43743131-18DD-4E40-8E95-F2FB145C4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260" y="5282357"/>
            <a:ext cx="1010802" cy="953587"/>
          </a:xfrm>
          <a:prstGeom prst="rect">
            <a:avLst/>
          </a:prstGeom>
        </p:spPr>
      </p:pic>
      <p:pic>
        <p:nvPicPr>
          <p:cNvPr id="2078" name="Picture 30" descr="BADMINTON England">
            <a:extLst>
              <a:ext uri="{FF2B5EF4-FFF2-40B4-BE49-F238E27FC236}">
                <a16:creationId xmlns:a16="http://schemas.microsoft.com/office/drawing/2014/main" id="{1C282D92-47D3-41CD-9E48-F8D8B1D26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447" y="586379"/>
            <a:ext cx="1731567" cy="129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Table Tennis England - Wikipedia">
            <a:extLst>
              <a:ext uri="{FF2B5EF4-FFF2-40B4-BE49-F238E27FC236}">
                <a16:creationId xmlns:a16="http://schemas.microsoft.com/office/drawing/2014/main" id="{AF970019-C671-4866-B761-E0A778E7E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706" y="96003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Youtube Logo Vector Art, Icons, and Graphics for Free Download">
            <a:extLst>
              <a:ext uri="{FF2B5EF4-FFF2-40B4-BE49-F238E27FC236}">
                <a16:creationId xmlns:a16="http://schemas.microsoft.com/office/drawing/2014/main" id="{9B88BA1B-79D6-4A9A-9D55-FE6F889B4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936" y="3789041"/>
            <a:ext cx="2792577" cy="104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FA5583-235A-45EE-B27E-DC063D286E1F}"/>
              </a:ext>
            </a:extLst>
          </p:cNvPr>
          <p:cNvSpPr/>
          <p:nvPr/>
        </p:nvSpPr>
        <p:spPr>
          <a:xfrm>
            <a:off x="81175" y="641364"/>
            <a:ext cx="3944710" cy="7196350"/>
          </a:xfrm>
          <a:prstGeom prst="roundRect">
            <a:avLst/>
          </a:prstGeom>
          <a:solidFill>
            <a:srgbClr val="F2D6C2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6996B-D7DE-4694-8182-1123464B7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35" y="655595"/>
            <a:ext cx="3458817" cy="4537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Becoming an Expert</a:t>
            </a:r>
            <a:endParaRPr lang="en-GB" b="1" u="sng" dirty="0">
              <a:solidFill>
                <a:srgbClr val="D85D09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1E2493E-A7E8-478C-8516-4041EDE7CB09}"/>
              </a:ext>
            </a:extLst>
          </p:cNvPr>
          <p:cNvSpPr/>
          <p:nvPr/>
        </p:nvSpPr>
        <p:spPr>
          <a:xfrm>
            <a:off x="7614976" y="2316021"/>
            <a:ext cx="4412439" cy="4223299"/>
          </a:xfrm>
          <a:prstGeom prst="ellipse">
            <a:avLst/>
          </a:prstGeom>
          <a:solidFill>
            <a:srgbClr val="D85D09"/>
          </a:solidFill>
          <a:ln>
            <a:solidFill>
              <a:srgbClr val="D85D0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EBE004B-46F3-43CF-9E41-E40C0A1CDEF0}"/>
              </a:ext>
            </a:extLst>
          </p:cNvPr>
          <p:cNvSpPr/>
          <p:nvPr/>
        </p:nvSpPr>
        <p:spPr>
          <a:xfrm>
            <a:off x="7922147" y="2595599"/>
            <a:ext cx="3798096" cy="370936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8FE9F4-9EC6-46EA-AFAD-D07B0207DD39}"/>
              </a:ext>
            </a:extLst>
          </p:cNvPr>
          <p:cNvSpPr txBox="1"/>
          <p:nvPr/>
        </p:nvSpPr>
        <p:spPr>
          <a:xfrm>
            <a:off x="8707591" y="2713213"/>
            <a:ext cx="2192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SHOW what you KNOW</a:t>
            </a:r>
            <a:endParaRPr lang="en-GB" sz="2800" b="1" u="sng" dirty="0">
              <a:solidFill>
                <a:srgbClr val="D85D09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632037D-0326-4D2A-AB53-C42C76D0750C}"/>
              </a:ext>
            </a:extLst>
          </p:cNvPr>
          <p:cNvSpPr txBox="1"/>
          <p:nvPr/>
        </p:nvSpPr>
        <p:spPr>
          <a:xfrm>
            <a:off x="7978051" y="3582956"/>
            <a:ext cx="3651803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Bahnschrift Light SemiCondensed" panose="020B0502040204020203" pitchFamily="34" charset="0"/>
              </a:rPr>
              <a:t>Attend after school Tennis, Badminton or Volleyball and show off your skills</a:t>
            </a: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  <a:p>
            <a:pPr algn="ctr"/>
            <a:r>
              <a:rPr lang="en-US" dirty="0">
                <a:latin typeface="Bahnschrift Light SemiCondensed" panose="020B0502040204020203" pitchFamily="34" charset="0"/>
              </a:rPr>
              <a:t>Write a match report from a local or televised fixture</a:t>
            </a: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  <a:p>
            <a:pPr algn="ctr"/>
            <a:r>
              <a:rPr lang="en-US" dirty="0">
                <a:latin typeface="Bahnschrift Light SemiCondensed" panose="020B0502040204020203" pitchFamily="34" charset="0"/>
              </a:rPr>
              <a:t>Produce a rule book or play book </a:t>
            </a:r>
            <a:br>
              <a:rPr lang="en-US" dirty="0">
                <a:latin typeface="Bahnschrift Light SemiCondensed" panose="020B0502040204020203" pitchFamily="34" charset="0"/>
              </a:rPr>
            </a:br>
            <a:r>
              <a:rPr lang="en-US" dirty="0">
                <a:latin typeface="Bahnschrift Light SemiCondensed" panose="020B0502040204020203" pitchFamily="34" charset="0"/>
              </a:rPr>
              <a:t>featuring game tactics</a:t>
            </a: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  <a:p>
            <a:pPr algn="ctr"/>
            <a:endParaRPr lang="en-US" dirty="0">
              <a:latin typeface="Bahnschrift Light SemiCondensed" panose="020B0502040204020203" pitchFamily="34" charset="0"/>
            </a:endParaRP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08EF43A-C5AA-4A55-8CCB-33B1C47F7A86}"/>
              </a:ext>
            </a:extLst>
          </p:cNvPr>
          <p:cNvSpPr/>
          <p:nvPr/>
        </p:nvSpPr>
        <p:spPr>
          <a:xfrm rot="10800000">
            <a:off x="478735" y="159428"/>
            <a:ext cx="603880" cy="302543"/>
          </a:xfrm>
          <a:prstGeom prst="rightArrow">
            <a:avLst/>
          </a:prstGeom>
          <a:solidFill>
            <a:srgbClr val="D85D0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9468A6-E77F-4635-9460-3D114884270C}"/>
              </a:ext>
            </a:extLst>
          </p:cNvPr>
          <p:cNvSpPr/>
          <p:nvPr/>
        </p:nvSpPr>
        <p:spPr>
          <a:xfrm>
            <a:off x="183005" y="1095510"/>
            <a:ext cx="3733998" cy="6204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E6F1C4DF-3037-4EBF-8CCE-5EB678277695}"/>
              </a:ext>
            </a:extLst>
          </p:cNvPr>
          <p:cNvSpPr/>
          <p:nvPr/>
        </p:nvSpPr>
        <p:spPr>
          <a:xfrm>
            <a:off x="11164003" y="152133"/>
            <a:ext cx="781094" cy="302543"/>
          </a:xfrm>
          <a:prstGeom prst="rightArrow">
            <a:avLst/>
          </a:prstGeom>
          <a:solidFill>
            <a:srgbClr val="D85D0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496E4-3E37-4BB9-926E-0AB40E490B2D}"/>
              </a:ext>
            </a:extLst>
          </p:cNvPr>
          <p:cNvSpPr txBox="1"/>
          <p:nvPr/>
        </p:nvSpPr>
        <p:spPr>
          <a:xfrm>
            <a:off x="269464" y="1031553"/>
            <a:ext cx="3344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Tennis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Local Club – Claremont Tennis Club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Watch – Venus and Serena Doc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NGB – lta.org.uk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Drill Website QR code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EF6B529-9A8A-4427-BB1C-A9CDCC616272}"/>
              </a:ext>
            </a:extLst>
          </p:cNvPr>
          <p:cNvSpPr txBox="1"/>
          <p:nvPr/>
        </p:nvSpPr>
        <p:spPr>
          <a:xfrm>
            <a:off x="270089" y="2376875"/>
            <a:ext cx="36775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Volleyball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Local Club – City of Salford Volleyball Club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Watch – Volleyball world 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NGB – volleyballengland.org 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Drill Website QR code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A00E20D-8EEA-4724-ACB9-590DAD5E369A}"/>
              </a:ext>
            </a:extLst>
          </p:cNvPr>
          <p:cNvSpPr txBox="1"/>
          <p:nvPr/>
        </p:nvSpPr>
        <p:spPr>
          <a:xfrm>
            <a:off x="259988" y="3723194"/>
            <a:ext cx="33924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Badminton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Local Club – Eccles Leisure Centre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Watch –Impossible badminton rallies NBG – badmintonengland.co.uk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Drill Website QR code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B04EF8E-1C16-4B8A-BCF1-D49E04BE57C7}"/>
              </a:ext>
            </a:extLst>
          </p:cNvPr>
          <p:cNvSpPr/>
          <p:nvPr/>
        </p:nvSpPr>
        <p:spPr>
          <a:xfrm>
            <a:off x="4117283" y="883151"/>
            <a:ext cx="3453133" cy="3091003"/>
          </a:xfrm>
          <a:prstGeom prst="roundRect">
            <a:avLst/>
          </a:prstGeom>
          <a:solidFill>
            <a:srgbClr val="D85D09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en-US" dirty="0"/>
              <a:t>Can you explain 3 key points for the advanced skills?</a:t>
            </a:r>
          </a:p>
          <a:p>
            <a:pPr marL="285750" indent="-285750">
              <a:buFontTx/>
              <a:buChar char="-"/>
            </a:pPr>
            <a:r>
              <a:rPr lang="en-US" dirty="0"/>
              <a:t>Can you demonstrate the advanced skills in a drill</a:t>
            </a:r>
          </a:p>
          <a:p>
            <a:pPr marL="285750" indent="-285750">
              <a:buFontTx/>
              <a:buChar char="-"/>
            </a:pPr>
            <a:r>
              <a:rPr lang="en-US" dirty="0"/>
              <a:t>Can you apply advanced skills to competitive games?</a:t>
            </a:r>
          </a:p>
          <a:p>
            <a:pPr marL="285750" indent="-285750">
              <a:buFontTx/>
              <a:buChar char="-"/>
            </a:pPr>
            <a:r>
              <a:rPr lang="en-US" dirty="0"/>
              <a:t>Could you score or umpire a game?</a:t>
            </a:r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1F99A47-BF86-4CFA-808A-B9342E24046F}"/>
              </a:ext>
            </a:extLst>
          </p:cNvPr>
          <p:cNvSpPr txBox="1"/>
          <p:nvPr/>
        </p:nvSpPr>
        <p:spPr>
          <a:xfrm>
            <a:off x="4369995" y="939412"/>
            <a:ext cx="3392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chemeClr val="bg1"/>
                </a:solidFill>
                <a:latin typeface="Bahnschrift Light SemiCondensed" panose="020B0502040204020203" pitchFamily="34" charset="0"/>
              </a:rPr>
              <a:t>Are you ready to progress?</a:t>
            </a:r>
          </a:p>
        </p:txBody>
      </p:sp>
      <p:pic>
        <p:nvPicPr>
          <p:cNvPr id="2054" name="Picture 6" descr="sky-sports-logo-png-8 ⋆ Famous Star Hotel">
            <a:extLst>
              <a:ext uri="{FF2B5EF4-FFF2-40B4-BE49-F238E27FC236}">
                <a16:creationId xmlns:a16="http://schemas.microsoft.com/office/drawing/2014/main" id="{DB8CB8B6-39F8-4AB6-8405-929C67FE0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174" y="5755510"/>
            <a:ext cx="2611493" cy="146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D0014EA-5AC8-4AF4-B94C-50ACE2B265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6291" y="1625086"/>
            <a:ext cx="1724025" cy="571500"/>
          </a:xfrm>
          <a:prstGeom prst="rect">
            <a:avLst/>
          </a:prstGeom>
        </p:spPr>
      </p:pic>
      <p:sp>
        <p:nvSpPr>
          <p:cNvPr id="49" name="Title 1">
            <a:extLst>
              <a:ext uri="{FF2B5EF4-FFF2-40B4-BE49-F238E27FC236}">
                <a16:creationId xmlns:a16="http://schemas.microsoft.com/office/drawing/2014/main" id="{19A7475F-75B4-41EE-9E0F-70FFCF1447C2}"/>
              </a:ext>
            </a:extLst>
          </p:cNvPr>
          <p:cNvSpPr txBox="1">
            <a:spLocks/>
          </p:cNvSpPr>
          <p:nvPr/>
        </p:nvSpPr>
        <p:spPr>
          <a:xfrm>
            <a:off x="3937552" y="-319675"/>
            <a:ext cx="431689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D85D09"/>
                </a:solidFill>
                <a:latin typeface="Bahnschrift Light SemiCondensed" panose="020B0502040204020203" pitchFamily="34" charset="0"/>
              </a:rPr>
              <a:t>Net/Wall Activities</a:t>
            </a:r>
            <a:endParaRPr lang="en-GB" dirty="0">
              <a:solidFill>
                <a:srgbClr val="D85D09"/>
              </a:solidFill>
              <a:latin typeface="Bahnschrift Light SemiCondensed" panose="020B0502040204020203" pitchFamily="34" charset="0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641F0AAD-06B6-4E40-B53C-7B03EC3B37E6}"/>
              </a:ext>
            </a:extLst>
          </p:cNvPr>
          <p:cNvSpPr/>
          <p:nvPr/>
        </p:nvSpPr>
        <p:spPr>
          <a:xfrm>
            <a:off x="228066" y="62475"/>
            <a:ext cx="2689305" cy="496451"/>
          </a:xfrm>
          <a:prstGeom prst="roundRect">
            <a:avLst/>
          </a:prstGeom>
          <a:noFill/>
          <a:ln w="38100">
            <a:solidFill>
              <a:srgbClr val="D85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>
                <a:solidFill>
                  <a:srgbClr val="D85D09"/>
                </a:solidFill>
              </a:rPr>
              <a:t>Team Disciplines</a:t>
            </a:r>
            <a:endParaRPr lang="en-GB" dirty="0">
              <a:solidFill>
                <a:srgbClr val="D85D09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999A940-1124-4750-97EF-C6CF0DF058A7}"/>
              </a:ext>
            </a:extLst>
          </p:cNvPr>
          <p:cNvSpPr/>
          <p:nvPr/>
        </p:nvSpPr>
        <p:spPr>
          <a:xfrm>
            <a:off x="9038205" y="62475"/>
            <a:ext cx="3072620" cy="496451"/>
          </a:xfrm>
          <a:prstGeom prst="roundRect">
            <a:avLst/>
          </a:prstGeom>
          <a:noFill/>
          <a:ln w="38100">
            <a:solidFill>
              <a:srgbClr val="D85D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rgbClr val="D85D09"/>
                </a:solidFill>
              </a:rPr>
              <a:t>Summer Disciplines</a:t>
            </a:r>
            <a:endParaRPr lang="en-GB" dirty="0">
              <a:solidFill>
                <a:srgbClr val="D85D09"/>
              </a:solidFill>
            </a:endParaRPr>
          </a:p>
        </p:txBody>
      </p:sp>
      <p:pic>
        <p:nvPicPr>
          <p:cNvPr id="2068" name="Picture 20" descr="The Championships, Wimbledon - Wikipedia">
            <a:extLst>
              <a:ext uri="{FF2B5EF4-FFF2-40B4-BE49-F238E27FC236}">
                <a16:creationId xmlns:a16="http://schemas.microsoft.com/office/drawing/2014/main" id="{4FCC47C5-A81E-4210-8E66-E29E1A293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202" y="4193058"/>
            <a:ext cx="1089299" cy="108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ourse Class | LTA">
            <a:extLst>
              <a:ext uri="{FF2B5EF4-FFF2-40B4-BE49-F238E27FC236}">
                <a16:creationId xmlns:a16="http://schemas.microsoft.com/office/drawing/2014/main" id="{80A288DA-8602-4B17-A606-6EA60F0BD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4025" y="1742562"/>
            <a:ext cx="1016800" cy="95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Volleyball England">
            <a:extLst>
              <a:ext uri="{FF2B5EF4-FFF2-40B4-BE49-F238E27FC236}">
                <a16:creationId xmlns:a16="http://schemas.microsoft.com/office/drawing/2014/main" id="{1B4CE927-6DF3-4EAB-837F-E6C385F7D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65" y="466288"/>
            <a:ext cx="2792577" cy="125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B3EA0EDB-A838-4F80-AC26-31A17F35316C}"/>
              </a:ext>
            </a:extLst>
          </p:cNvPr>
          <p:cNvSpPr txBox="1"/>
          <p:nvPr/>
        </p:nvSpPr>
        <p:spPr>
          <a:xfrm>
            <a:off x="223706" y="5136419"/>
            <a:ext cx="37339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Table Tennis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Local Club – Manchester Tennis and racquets club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Read – Spin by Tom </a:t>
            </a:r>
            <a:r>
              <a:rPr lang="en-US" sz="1600" dirty="0" err="1">
                <a:solidFill>
                  <a:srgbClr val="D85D09"/>
                </a:solidFill>
                <a:latin typeface="Bahnschrift Light SemiCondensed" panose="020B0502040204020203" pitchFamily="34" charset="0"/>
              </a:rPr>
              <a:t>Lodziak</a:t>
            </a:r>
            <a:endParaRPr lang="en-US" sz="1600" dirty="0">
              <a:solidFill>
                <a:srgbClr val="D85D09"/>
              </a:solidFill>
              <a:latin typeface="Bahnschrift Light SemiCondensed" panose="020B0502040204020203" pitchFamily="34" charset="0"/>
            </a:endParaRP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NBG – badmintonengland.co.uk</a:t>
            </a:r>
          </a:p>
          <a:p>
            <a:r>
              <a:rPr lang="en-US" sz="1600" dirty="0">
                <a:solidFill>
                  <a:srgbClr val="D85D09"/>
                </a:solidFill>
                <a:latin typeface="Bahnschrift Light SemiCondensed" panose="020B0502040204020203" pitchFamily="34" charset="0"/>
              </a:rPr>
              <a:t>Drill Website QR code</a:t>
            </a:r>
          </a:p>
        </p:txBody>
      </p:sp>
      <p:pic>
        <p:nvPicPr>
          <p:cNvPr id="2082" name="Picture 34" descr="Olympic Games - Wikipedia">
            <a:extLst>
              <a:ext uri="{FF2B5EF4-FFF2-40B4-BE49-F238E27FC236}">
                <a16:creationId xmlns:a16="http://schemas.microsoft.com/office/drawing/2014/main" id="{2E3ED969-4C02-4EE4-9026-88E4135F9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696" y="4967160"/>
            <a:ext cx="2182720" cy="100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723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19145</TotalTime>
  <Words>376</Words>
  <Application>Microsoft Office PowerPoint</Application>
  <PresentationFormat>Widescreen</PresentationFormat>
  <Paragraphs>105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Bahnschrift Light</vt:lpstr>
      <vt:lpstr>Bahnschrift Light SemiCondensed</vt:lpstr>
      <vt:lpstr>Calibri</vt:lpstr>
      <vt:lpstr>Calibri Light</vt:lpstr>
      <vt:lpstr>Office Theme</vt:lpstr>
      <vt:lpstr>Net/Wall Activities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R Smalley</dc:creator>
  <cp:lastModifiedBy>Miss R Smalley</cp:lastModifiedBy>
  <cp:revision>42</cp:revision>
  <cp:lastPrinted>2022-07-07T13:40:13Z</cp:lastPrinted>
  <dcterms:created xsi:type="dcterms:W3CDTF">2022-06-10T09:15:38Z</dcterms:created>
  <dcterms:modified xsi:type="dcterms:W3CDTF">2022-07-13T10:00:25Z</dcterms:modified>
</cp:coreProperties>
</file>