
<file path=[Content_Types].xml><?xml version="1.0" encoding="utf-8"?>
<Types xmlns="http://schemas.openxmlformats.org/package/2006/content-types">
  <Default Extension="png" ContentType="image/png"/>
  <Default Extension="tmp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714" r:id="rId5"/>
    <p:sldMasterId id="2147483726" r:id="rId6"/>
    <p:sldMasterId id="2147483738" r:id="rId7"/>
  </p:sldMasterIdLst>
  <p:notesMasterIdLst>
    <p:notesMasterId r:id="rId22"/>
  </p:notesMasterIdLst>
  <p:sldIdLst>
    <p:sldId id="371" r:id="rId8"/>
    <p:sldId id="378" r:id="rId9"/>
    <p:sldId id="372" r:id="rId10"/>
    <p:sldId id="376" r:id="rId11"/>
    <p:sldId id="379" r:id="rId12"/>
    <p:sldId id="377" r:id="rId13"/>
    <p:sldId id="380" r:id="rId14"/>
    <p:sldId id="390" r:id="rId15"/>
    <p:sldId id="386" r:id="rId16"/>
    <p:sldId id="387" r:id="rId17"/>
    <p:sldId id="1370" r:id="rId18"/>
    <p:sldId id="1371" r:id="rId19"/>
    <p:sldId id="389" r:id="rId20"/>
    <p:sldId id="259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1E4A"/>
    <a:srgbClr val="8A75B5"/>
    <a:srgbClr val="431F77"/>
    <a:srgbClr val="7988B1"/>
    <a:srgbClr val="FD2DDF"/>
    <a:srgbClr val="CC6600"/>
    <a:srgbClr val="FFCC00"/>
    <a:srgbClr val="777777"/>
    <a:srgbClr val="011D40"/>
    <a:srgbClr val="BF08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7807" autoAdjust="0"/>
    <p:restoredTop sz="88182" autoAdjust="0"/>
  </p:normalViewPr>
  <p:slideViewPr>
    <p:cSldViewPr snapToGrid="0" snapToObjects="1">
      <p:cViewPr varScale="1">
        <p:scale>
          <a:sx n="60" d="100"/>
          <a:sy n="60" d="100"/>
        </p:scale>
        <p:origin x="960" y="60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presProps" Target="presProp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F5E3AB-4A34-4D13-BFD3-D5F8EE8114C6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410C7A-4E08-47CD-BE26-17E18E8F7AE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6755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1766313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05539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08095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32499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731831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853399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4852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325542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8748000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5288243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3A217A4-1CD8-2648-BF7F-005A70C03030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21900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rotWithShape="1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827088" y="2679700"/>
            <a:ext cx="6958012" cy="1295700"/>
          </a:xfrm>
        </p:spPr>
        <p:txBody>
          <a:bodyPr>
            <a:normAutofit/>
          </a:bodyPr>
          <a:lstStyle>
            <a:lvl1pPr marL="0" indent="0">
              <a:buNone/>
              <a:defRPr sz="3600" baseline="0">
                <a:solidFill>
                  <a:srgbClr val="FFFFFF"/>
                </a:solidFill>
                <a:latin typeface="Gill Sans"/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Insert Deck Headline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002448" y="596999"/>
            <a:ext cx="2514600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7597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56627" y="365354"/>
            <a:ext cx="8419873" cy="5697783"/>
          </a:xfrm>
          <a:prstGeom prst="rect">
            <a:avLst/>
          </a:prstGeom>
          <a:solidFill>
            <a:srgbClr val="021F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827088" y="2679700"/>
            <a:ext cx="6958012" cy="1295700"/>
          </a:xfrm>
        </p:spPr>
        <p:txBody>
          <a:bodyPr>
            <a:normAutofit/>
          </a:bodyPr>
          <a:lstStyle>
            <a:lvl1pPr marL="0" indent="0">
              <a:buNone/>
              <a:defRPr sz="3600" baseline="0">
                <a:solidFill>
                  <a:srgbClr val="FFFFFF"/>
                </a:solidFill>
                <a:latin typeface="Gill Sans"/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Section Header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423660"/>
            <a:ext cx="9144000" cy="43434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002448" y="596999"/>
            <a:ext cx="2514600" cy="914400"/>
          </a:xfrm>
          <a:prstGeom prst="rect">
            <a:avLst/>
          </a:prstGeom>
        </p:spPr>
      </p:pic>
      <p:sp>
        <p:nvSpPr>
          <p:cNvPr id="6" name="TextBox 5"/>
          <p:cNvSpPr txBox="1"/>
          <p:nvPr userDrawn="1"/>
        </p:nvSpPr>
        <p:spPr>
          <a:xfrm>
            <a:off x="356626" y="5115790"/>
            <a:ext cx="841987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baseline="0" dirty="0">
                <a:solidFill>
                  <a:schemeClr val="bg1"/>
                </a:solidFill>
                <a:latin typeface="Gill Sans"/>
              </a:rPr>
              <a:t>Success for all</a:t>
            </a:r>
          </a:p>
          <a:p>
            <a:pPr algn="ctr"/>
            <a:endParaRPr lang="en-GB" i="1" baseline="0" dirty="0">
              <a:solidFill>
                <a:schemeClr val="bg1"/>
              </a:solidFill>
              <a:latin typeface="Gill Sans"/>
            </a:endParaRPr>
          </a:p>
          <a:p>
            <a:pPr algn="ctr"/>
            <a:r>
              <a:rPr lang="en-GB" i="1" dirty="0">
                <a:solidFill>
                  <a:schemeClr val="bg1"/>
                </a:solidFill>
                <a:latin typeface="Gill Sans"/>
              </a:rPr>
              <a:t>Respect ~ Ambition ~</a:t>
            </a:r>
            <a:r>
              <a:rPr lang="en-GB" i="1" baseline="0" dirty="0">
                <a:solidFill>
                  <a:schemeClr val="bg1"/>
                </a:solidFill>
                <a:latin typeface="Gill Sans"/>
              </a:rPr>
              <a:t> Pride ~ Happiness ~ Peace and Reconciliation</a:t>
            </a:r>
            <a:endParaRPr lang="en-GB" i="1" dirty="0">
              <a:solidFill>
                <a:schemeClr val="bg1"/>
              </a:solidFill>
              <a:latin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2107108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305193" y="6597446"/>
            <a:ext cx="8471161" cy="45719"/>
          </a:xfrm>
          <a:prstGeom prst="rect">
            <a:avLst/>
          </a:prstGeom>
          <a:solidFill>
            <a:srgbClr val="011D40"/>
          </a:solidFill>
          <a:ln>
            <a:solidFill>
              <a:srgbClr val="431F7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1" hasCustomPrompt="1"/>
          </p:nvPr>
        </p:nvSpPr>
        <p:spPr>
          <a:xfrm>
            <a:off x="305194" y="1535963"/>
            <a:ext cx="6958012" cy="1295700"/>
          </a:xfrm>
        </p:spPr>
        <p:txBody>
          <a:bodyPr>
            <a:normAutofit/>
          </a:bodyPr>
          <a:lstStyle>
            <a:lvl1pPr marL="0" indent="0">
              <a:buNone/>
              <a:defRPr sz="2000" baseline="0">
                <a:solidFill>
                  <a:srgbClr val="011D40"/>
                </a:solidFill>
                <a:latin typeface="Gill Sans"/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Slide body copy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3859" y="5704962"/>
            <a:ext cx="2442495" cy="806400"/>
          </a:xfrm>
          <a:prstGeom prst="rect">
            <a:avLst/>
          </a:prstGeom>
        </p:spPr>
      </p:pic>
      <p:sp>
        <p:nvSpPr>
          <p:cNvPr id="10" name="Text Placeholder 7"/>
          <p:cNvSpPr>
            <a:spLocks noGrp="1"/>
          </p:cNvSpPr>
          <p:nvPr>
            <p:ph type="body" sz="quarter" idx="10" hasCustomPrompt="1"/>
          </p:nvPr>
        </p:nvSpPr>
        <p:spPr>
          <a:xfrm>
            <a:off x="305193" y="348279"/>
            <a:ext cx="8471161" cy="660902"/>
          </a:xfrm>
          <a:solidFill>
            <a:srgbClr val="011D40"/>
          </a:solidFill>
          <a:ln>
            <a:solidFill>
              <a:srgbClr val="741719"/>
            </a:solidFill>
          </a:ln>
        </p:spPr>
        <p:txBody>
          <a:bodyPr anchor="ctr">
            <a:normAutofit/>
          </a:bodyPr>
          <a:lstStyle>
            <a:lvl1pPr marL="0" indent="0">
              <a:buNone/>
              <a:defRPr sz="3600" baseline="0">
                <a:solidFill>
                  <a:schemeClr val="bg1"/>
                </a:solidFill>
                <a:latin typeface="Gill Sans"/>
              </a:defRPr>
            </a:lvl1pPr>
            <a:lvl2pPr>
              <a:defRPr>
                <a:solidFill>
                  <a:srgbClr val="FFFFFF"/>
                </a:solidFill>
              </a:defRPr>
            </a:lvl2pPr>
            <a:lvl3pPr>
              <a:defRPr>
                <a:solidFill>
                  <a:srgbClr val="FFFFFF"/>
                </a:solidFill>
              </a:defRPr>
            </a:lvl3pPr>
            <a:lvl4pPr>
              <a:defRPr>
                <a:solidFill>
                  <a:srgbClr val="FFFFFF"/>
                </a:solidFill>
              </a:defRPr>
            </a:lvl4pPr>
            <a:lvl5pPr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n-GB" dirty="0"/>
              <a:t>Insert Deck Headline</a:t>
            </a:r>
          </a:p>
        </p:txBody>
      </p:sp>
    </p:spTree>
    <p:extLst>
      <p:ext uri="{BB962C8B-B14F-4D97-AF65-F5344CB8AC3E}">
        <p14:creationId xmlns:p14="http://schemas.microsoft.com/office/powerpoint/2010/main" val="35170372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 userDrawn="1"/>
        </p:nvSpPr>
        <p:spPr>
          <a:xfrm>
            <a:off x="356627" y="365354"/>
            <a:ext cx="8419873" cy="5697783"/>
          </a:xfrm>
          <a:prstGeom prst="rect">
            <a:avLst/>
          </a:prstGeom>
          <a:solidFill>
            <a:srgbClr val="021F4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356627" y="365354"/>
            <a:ext cx="8420100" cy="5697538"/>
          </a:xfrm>
          <a:solidFill>
            <a:srgbClr val="021F42"/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bg2"/>
                </a:solidFill>
              </a:defRPr>
            </a:lvl1pPr>
          </a:lstStyle>
          <a:p>
            <a:r>
              <a:rPr lang="en-US" dirty="0"/>
              <a:t>Click to insert image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423660"/>
            <a:ext cx="9144000" cy="43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731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/>
          <p:cNvSpPr>
            <a:spLocks noGrp="1"/>
          </p:cNvSpPr>
          <p:nvPr>
            <p:ph type="pic" sz="quarter" idx="11" hasCustomPrompt="1"/>
          </p:nvPr>
        </p:nvSpPr>
        <p:spPr>
          <a:xfrm>
            <a:off x="356627" y="365599"/>
            <a:ext cx="8420100" cy="5697538"/>
          </a:xfrm>
          <a:solidFill>
            <a:schemeClr val="bg1">
              <a:lumMod val="85000"/>
            </a:schemeClr>
          </a:solidFill>
        </p:spPr>
        <p:txBody>
          <a:bodyPr anchor="ctr" anchorCtr="0">
            <a:norm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en-US" dirty="0"/>
              <a:t>Click to insert image</a:t>
            </a: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6423660"/>
            <a:ext cx="9144000" cy="434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5013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9734E-2380-44DA-9195-7ECB74F344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AD4792-C9D6-4658-9832-B2DB5104C9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1F22E-93F4-441D-A5F2-5CEEE4524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9214E-7964-447F-8AD6-40EE9115A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D92CD-1A98-4BB5-8782-0CF9E1879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09590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0DAEC-1487-4B43-9FE0-FB7101A61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C2B19-139E-4379-9AD8-99F61C6808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91443A-F33D-4C98-81B2-63A92BB4B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5458C7-DFC6-4C40-8370-063D37F16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D4BD4-88D9-4A3E-8941-A197BB259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912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8A82D-6D8F-4B51-849B-EDC57C3ED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C31A30-96F7-47C2-A2E1-5F29A90F4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61B729-35AA-4C41-A02E-4C593434A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50313-E50F-4290-BA7F-7E7436D43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FFE58-3ACB-435C-AF72-928A7B7B1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567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027C0-D9F0-4AD3-82C9-12180F7DC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DA8B2-BA4A-4FF9-BD5B-669E149882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E3BB4D-91EC-49A6-814D-8E31E5BF85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94400-262E-4828-8C71-8E6DAB557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5A7CAA-070C-451A-B845-091B8ED37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550C00-D804-4F95-8E69-488B31BE8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17127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BBAEA-FD92-4593-8E3D-709B27A5E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B4DBC-156D-495D-8207-67AFD71FF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B16CAB-3A78-46C6-BADD-4E5B3E2D3F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973F0B-9E17-422D-8638-7FF0A5F9B8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16DD37-7772-4814-BA91-E8BB4E37CD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4C20EB-C326-4B3E-B24C-11090AE67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63A627-1349-448F-9F07-6A9D82388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5FD3EE-C2EB-4C93-8153-AF8885BE9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22749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4D3AC-465D-4F11-84CD-BA640E56E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B6E6BE-BACC-4F8B-9D22-F4E1104AB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B33FB2-9319-45FC-BA8C-FFB0FE02B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81821E-C8B4-4AFC-A12C-596D585CD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8231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C9D6DA-AFB2-4B05-A14A-6B28B9AF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BE3B73-8EDD-468B-BB2B-41AB88668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840CF-3927-4558-9455-DDF02AC0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0246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97876-144E-4C26-93A2-86DC93258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55C72-B478-4EB6-9E5F-21500A94D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505C62-5EB3-41F8-AA5D-2AB575C63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88EC4-EC09-4466-B6B1-953CB9E5A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FD4FE-8D56-41BC-84DC-6DE465D41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711731-856D-425B-9964-665903406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98336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46DD-AE8B-4CD4-BF43-D1B7683D3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9BE387-9A34-48C6-B5C9-F896A29945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098B2C-5724-494D-978B-4DF2E7A71A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B3D32B-04E9-4EE6-A26A-BCFA0D19B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A96B4-E542-475D-AB79-8C855F2E9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03327F-6199-4D7F-863A-1A3E436E6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40122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63A96-4DE0-410D-BE3B-D0C445FC9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14FFB1-CD45-4664-813F-5B656DF722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07471-86BF-4EC7-974A-902B2FA88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15E51-2506-4189-9FB6-6E289398C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1BA84-B334-4036-AA32-DE96460EE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4208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52A3D1-E5DA-4EF9-9506-CCB80C7B2F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61BA13-113F-4D27-8F81-D56403AF47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FAB5D-BA2A-44EA-97D1-830CB3C80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74D5CE-9E96-4307-99E6-AE4656BB0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CDFA7-987B-4F7C-9A6B-DD46DB8D3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431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09734E-2380-44DA-9195-7ECB74F344D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8AD4792-C9D6-4658-9832-B2DB5104C9D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31F22E-93F4-441D-A5F2-5CEEE45240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09214E-7964-447F-8AD6-40EE9115A1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2D92CD-1A98-4BB5-8782-0CF9E18799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58679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D0DAEC-1487-4B43-9FE0-FB7101A613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C2B19-139E-4379-9AD8-99F61C6808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91443A-F33D-4C98-81B2-63A92BB4B8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5458C7-DFC6-4C40-8370-063D37F16F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ED4BD4-88D9-4A3E-8941-A197BB259B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82433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88A82D-6D8F-4B51-849B-EDC57C3ED8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2C31A30-96F7-47C2-A2E1-5F29A90F4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61B729-35AA-4C41-A02E-4C593434AA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450313-E50F-4290-BA7F-7E7436D439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9FFE58-3ACB-435C-AF72-928A7B7B1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728884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A027C0-D9F0-4AD3-82C9-12180F7DC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4DA8B2-BA4A-4FF9-BD5B-669E1498821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1E3BB4D-91EC-49A6-814D-8E31E5BF85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6F94400-262E-4828-8C71-8E6DAB557C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85A7CAA-070C-451A-B845-091B8ED37A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550C00-D804-4F95-8E69-488B31BE8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329810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DBBAEA-FD92-4593-8E3D-709B27A5E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84B4DBC-156D-495D-8207-67AFD71FF9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B16CAB-3A78-46C6-BADD-4E5B3E2D3F7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973F0B-9E17-422D-8638-7FF0A5F9B8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616DD37-7772-4814-BA91-E8BB4E37CD6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64C20EB-C326-4B3E-B24C-11090AE677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863A627-1349-448F-9F07-6A9D82388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5FD3EE-C2EB-4C93-8153-AF8885BE93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649983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84D3AC-465D-4F11-84CD-BA640E56E9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BB6E6BE-BACC-4F8B-9D22-F4E1104AB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7B33FB2-9319-45FC-BA8C-FFB0FE02B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481821E-C8B4-4AFC-A12C-596D585CDA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6109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C9D6DA-AFB2-4B05-A14A-6B28B9AF8A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FBE3B73-8EDD-468B-BB2B-41AB88668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38840CF-3927-4558-9455-DDF02AC0D7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5879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397876-144E-4C26-93A2-86DC93258C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955C72-B478-4EB6-9E5F-21500A94DC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B505C62-5EB3-41F8-AA5D-2AB575C633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8388EC4-EC09-4466-B6B1-953CB9E5A1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19FD4FE-8D56-41BC-84DC-6DE465D41F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6711731-856D-425B-9964-665903406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7879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46DD-AE8B-4CD4-BF43-D1B7683D37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79BE387-9A34-48C6-B5C9-F896A29945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098B2C-5724-494D-978B-4DF2E7A71AC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B3D32B-04E9-4EE6-A26A-BCFA0D19B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13A96B4-E542-475D-AB79-8C855F2E99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03327F-6199-4D7F-863A-1A3E436E6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179681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963A96-4DE0-410D-BE3B-D0C445FC9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B14FFB1-CD45-4664-813F-5B656DF722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207471-86BF-4EC7-974A-902B2FA88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615E51-2506-4189-9FB6-6E289398CD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F1BA84-B334-4036-AA32-DE96460EE1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26392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F52A3D1-E5DA-4EF9-9506-CCB80C7B2FC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261BA13-113F-4D27-8F81-D56403AF47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7FAB5D-BA2A-44EA-97D1-830CB3C804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74D5CE-9E96-4307-99E6-AE4656BB0F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FACDFA7-987B-4F7C-9A6B-DD46DB8D3F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69877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51867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8538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780573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93195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421983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688083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74551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37003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807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1113663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517004-4AC8-4D11-B905-1562CA1219B5}" type="datetimeFigureOut">
              <a:rPr lang="en-GB" smtClean="0"/>
              <a:t>29/09/2022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B96881-20A4-4B6B-94BE-1C8F8F02F08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74142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6D25F-9705-8345-AFE8-2FB7E8F8C820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05A20-6866-6D48-AE02-3F63FE520D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17428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50" r:id="rId3"/>
    <p:sldLayoutId id="2147483660" r:id="rId4"/>
    <p:sldLayoutId id="2147483661" r:id="rId5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7ACBE3-2CD2-4A20-80A5-79E19D9CA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6CC4E3-AF5C-4DB3-A7F8-9CB9BB0AD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81B11-E5D8-4086-BC44-4C94DF342E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DF1F1-4BFB-4202-AFE3-A0C3ACA60F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17DAD-191B-40DA-979C-247B52BCC0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946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97ACBE3-2CD2-4A20-80A5-79E19D9CA1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6CC4E3-AF5C-4DB3-A7F8-9CB9BB0ADB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E81B11-E5D8-4086-BC44-4C94DF342EC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102C7433-6675-4549-B04C-F330C1169E2C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29/09/2022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8DF1F1-4BFB-4202-AFE3-A0C3ACA60F0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A17DAD-191B-40DA-979C-247B52BCC0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16E0EF1-3E20-4AAB-AD07-A3EA72593A8A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GB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2766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E6D25F-9705-8345-AFE8-2FB7E8F8C820}" type="datetimeFigureOut">
              <a:rPr lang="en-US" smtClean="0"/>
              <a:t>9/29/2022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205A20-6866-6D48-AE02-3F63FE520D5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56248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6.tm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0.tmp"/><Relationship Id="rId5" Type="http://schemas.openxmlformats.org/officeDocument/2006/relationships/image" Target="../media/image9.tmp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tmp"/><Relationship Id="rId1" Type="http://schemas.openxmlformats.org/officeDocument/2006/relationships/slideLayout" Target="../slideLayouts/slideLayout2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32552" y="882306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63DB904-EDE0-45D6-BAD1-B4CA052E91E0}"/>
              </a:ext>
            </a:extLst>
          </p:cNvPr>
          <p:cNvSpPr/>
          <p:nvPr/>
        </p:nvSpPr>
        <p:spPr>
          <a:xfrm>
            <a:off x="214009" y="303907"/>
            <a:ext cx="8735438" cy="5424562"/>
          </a:xfrm>
          <a:prstGeom prst="rect">
            <a:avLst/>
          </a:prstGeom>
          <a:solidFill>
            <a:srgbClr val="371E4A"/>
          </a:solidFill>
        </p:spPr>
        <p:txBody>
          <a:bodyPr wrap="square" lIns="68580" tIns="34290" rIns="68580" bIns="34290" anchor="t">
            <a:spAutoFit/>
          </a:bodyPr>
          <a:lstStyle/>
          <a:p>
            <a:pPr algn="ctr" defTabSz="685800">
              <a:defRPr/>
            </a:pPr>
            <a:r>
              <a:rPr lang="en-US" sz="3300" dirty="0">
                <a:solidFill>
                  <a:prstClr val="white"/>
                </a:solidFill>
                <a:latin typeface="Century Gothic"/>
              </a:rPr>
              <a:t>   </a:t>
            </a:r>
          </a:p>
          <a:p>
            <a:pPr algn="ctr" defTabSz="685800">
              <a:defRPr/>
            </a:pPr>
            <a:endParaRPr lang="en-US" sz="3300" dirty="0">
              <a:solidFill>
                <a:prstClr val="white"/>
              </a:solidFill>
              <a:latin typeface="Century Gothic"/>
            </a:endParaRPr>
          </a:p>
          <a:p>
            <a:pPr algn="ctr" defTabSz="685800">
              <a:defRPr/>
            </a:pPr>
            <a:endParaRPr lang="en-US" sz="3300" dirty="0">
              <a:solidFill>
                <a:prstClr val="white"/>
              </a:solidFill>
              <a:latin typeface="Century Gothic"/>
            </a:endParaRPr>
          </a:p>
          <a:p>
            <a:pPr lvl="0" algn="ctr" defTabSz="685800">
              <a:defRPr/>
            </a:pPr>
            <a:r>
              <a:rPr lang="en-US" sz="5400" b="1" dirty="0">
                <a:solidFill>
                  <a:srgbClr val="FFFFFF"/>
                </a:solidFill>
                <a:latin typeface="Gill Sans"/>
              </a:rPr>
              <a:t>MAXIMISE YOUR POTENTIAL</a:t>
            </a:r>
          </a:p>
          <a:p>
            <a:pPr lvl="0" algn="ctr" defTabSz="685800">
              <a:defRPr/>
            </a:pPr>
            <a:endParaRPr lang="en-US" altLang="en-US" sz="3100" b="1" i="1" dirty="0">
              <a:solidFill>
                <a:srgbClr val="92D050"/>
              </a:solidFill>
              <a:latin typeface="Gill Sans"/>
              <a:cs typeface="Times New Roman" panose="02020603050405020304" pitchFamily="18" charset="0"/>
            </a:endParaRPr>
          </a:p>
          <a:p>
            <a:pPr lvl="0" algn="ctr" defTabSz="685800">
              <a:spcBef>
                <a:spcPts val="0"/>
              </a:spcBef>
              <a:defRPr/>
            </a:pPr>
            <a:r>
              <a:rPr lang="en-US" altLang="en-US" sz="3600" b="1" i="1" dirty="0">
                <a:solidFill>
                  <a:srgbClr val="92D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Guided Revision Support Yr11</a:t>
            </a:r>
          </a:p>
          <a:p>
            <a:pPr lvl="0" algn="ctr" defTabSz="685800">
              <a:spcBef>
                <a:spcPts val="0"/>
              </a:spcBef>
              <a:defRPr/>
            </a:pPr>
            <a:r>
              <a:rPr lang="en-US" altLang="en-US" sz="3600" b="1" i="1" dirty="0">
                <a:solidFill>
                  <a:srgbClr val="92D050"/>
                </a:solidFill>
                <a:latin typeface="Times New Roman"/>
                <a:cs typeface="Times New Roman"/>
              </a:rPr>
              <a:t>Class of 2023</a:t>
            </a:r>
            <a:endParaRPr lang="en-GB" altLang="en-US" sz="3600" b="1" i="1" dirty="0">
              <a:solidFill>
                <a:srgbClr val="92D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defTabSz="685800">
              <a:defRPr/>
            </a:pPr>
            <a:endParaRPr lang="en-GB" altLang="en-US" sz="2800" b="1" i="1" dirty="0">
              <a:solidFill>
                <a:srgbClr val="92D050"/>
              </a:solidFill>
              <a:latin typeface="Gill Sans"/>
              <a:cs typeface="Times New Roman" panose="02020603050405020304" pitchFamily="18" charset="0"/>
            </a:endParaRPr>
          </a:p>
          <a:p>
            <a:pPr lvl="0" algn="ctr" defTabSz="685800">
              <a:defRPr/>
            </a:pPr>
            <a:endParaRPr lang="en-GB" altLang="en-US" sz="2800" b="1" i="1" dirty="0">
              <a:solidFill>
                <a:srgbClr val="92D050"/>
              </a:solidFill>
              <a:latin typeface="Gill Sans"/>
              <a:cs typeface="Times New Roman" panose="02020603050405020304" pitchFamily="18" charset="0"/>
            </a:endParaRPr>
          </a:p>
          <a:p>
            <a:pPr algn="ctr" defTabSz="685800">
              <a:defRPr/>
            </a:pPr>
            <a:r>
              <a:rPr lang="en-US" sz="2400" b="1" i="1" dirty="0">
                <a:solidFill>
                  <a:prstClr val="white"/>
                </a:solidFill>
                <a:latin typeface="Gill Sans"/>
              </a:rPr>
              <a:t>The Best You Can Be </a:t>
            </a:r>
          </a:p>
          <a:p>
            <a:pPr algn="ctr" defTabSz="685800">
              <a:defRPr/>
            </a:pPr>
            <a:endParaRPr lang="en-GB" sz="1200" b="1" dirty="0">
              <a:solidFill>
                <a:prstClr val="white"/>
              </a:solidFill>
              <a:latin typeface="Gill San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04032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endParaRPr lang="en-GB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257175" indent="-257175" defTabSz="685800">
              <a:buFontTx/>
              <a:buAutoNum type="arabicPeriod"/>
              <a:defRPr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FB2E6-F923-446F-9C4B-01F576A89589}"/>
              </a:ext>
            </a:extLst>
          </p:cNvPr>
          <p:cNvSpPr/>
          <p:nvPr/>
        </p:nvSpPr>
        <p:spPr>
          <a:xfrm>
            <a:off x="352072" y="424441"/>
            <a:ext cx="2294582" cy="8509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4C864C0-12F7-4DE1-87EE-EED28F93E2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175" y="538294"/>
            <a:ext cx="1962377" cy="62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076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32552" y="89362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                     </a:t>
            </a:r>
            <a:r>
              <a:rPr lang="en-US" sz="2800" dirty="0">
                <a:solidFill>
                  <a:srgbClr val="371E4A"/>
                </a:solidFill>
                <a:latin typeface="Gill Sans"/>
              </a:rPr>
              <a:t>Broad Overview of Summer Exams 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101587" y="137452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63DB904-EDE0-45D6-BAD1-B4CA052E91E0}"/>
              </a:ext>
            </a:extLst>
          </p:cNvPr>
          <p:cNvSpPr/>
          <p:nvPr/>
        </p:nvSpPr>
        <p:spPr>
          <a:xfrm>
            <a:off x="1613157" y="208145"/>
            <a:ext cx="7563395" cy="530915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 defTabSz="685800"/>
            <a:r>
              <a:rPr lang="en-US" sz="3000" dirty="0">
                <a:solidFill>
                  <a:prstClr val="black"/>
                </a:solidFill>
                <a:latin typeface="Century Gothic"/>
              </a:rPr>
              <a:t>  </a:t>
            </a:r>
            <a:endParaRPr lang="en-US" sz="1200" dirty="0">
              <a:solidFill>
                <a:prstClr val="black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endParaRPr lang="en-GB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257175" indent="-257175" defTabSz="685800">
              <a:buFontTx/>
              <a:buAutoNum type="arabicPeriod"/>
              <a:defRPr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95" y="249075"/>
            <a:ext cx="1962377" cy="623286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C63DB904-EDE0-45D6-BAD1-B4CA052E91E0}"/>
              </a:ext>
            </a:extLst>
          </p:cNvPr>
          <p:cNvSpPr/>
          <p:nvPr/>
        </p:nvSpPr>
        <p:spPr>
          <a:xfrm>
            <a:off x="1034501" y="1449420"/>
            <a:ext cx="7140102" cy="4501232"/>
          </a:xfrm>
          <a:prstGeom prst="rect">
            <a:avLst/>
          </a:prstGeom>
          <a:solidFill>
            <a:srgbClr val="371E4A"/>
          </a:solidFill>
        </p:spPr>
        <p:txBody>
          <a:bodyPr wrap="square" lIns="68580" tIns="34290" rIns="68580" bIns="34290" anchor="t">
            <a:spAutoFit/>
          </a:bodyPr>
          <a:lstStyle/>
          <a:p>
            <a:pPr algn="ctr" defTabSz="685800">
              <a:defRPr/>
            </a:pPr>
            <a:r>
              <a:rPr lang="en-US" sz="3300" dirty="0">
                <a:solidFill>
                  <a:prstClr val="white"/>
                </a:solidFill>
                <a:latin typeface="Century Gothic"/>
              </a:rPr>
              <a:t>   </a:t>
            </a:r>
          </a:p>
          <a:p>
            <a:pPr algn="ctr" defTabSz="685800">
              <a:defRPr/>
            </a:pPr>
            <a:endParaRPr lang="en-US" sz="3300" dirty="0">
              <a:solidFill>
                <a:prstClr val="white"/>
              </a:solidFill>
              <a:latin typeface="Century Gothic"/>
            </a:endParaRPr>
          </a:p>
          <a:p>
            <a:pPr algn="ctr" defTabSz="685800">
              <a:defRPr/>
            </a:pPr>
            <a:endParaRPr lang="en-US" sz="3300" dirty="0">
              <a:solidFill>
                <a:prstClr val="white"/>
              </a:solidFill>
              <a:latin typeface="Century Gothic"/>
            </a:endParaRPr>
          </a:p>
          <a:p>
            <a:pPr algn="ctr" defTabSz="685800">
              <a:defRPr/>
            </a:pPr>
            <a:endParaRPr lang="en-US" sz="3300" b="1" dirty="0">
              <a:solidFill>
                <a:prstClr val="white"/>
              </a:solidFill>
              <a:latin typeface="Gill Sans"/>
            </a:endParaRPr>
          </a:p>
          <a:p>
            <a:pPr algn="ctr" defTabSz="685800">
              <a:defRPr/>
            </a:pPr>
            <a:endParaRPr lang="en-US" sz="3300" b="1" dirty="0">
              <a:solidFill>
                <a:prstClr val="white"/>
              </a:solidFill>
              <a:latin typeface="Gill Sans"/>
            </a:endParaRPr>
          </a:p>
          <a:p>
            <a:pPr algn="ctr" defTabSz="685800">
              <a:defRPr/>
            </a:pPr>
            <a:endParaRPr lang="en-US" sz="3300" b="1" dirty="0">
              <a:solidFill>
                <a:prstClr val="white"/>
              </a:solidFill>
              <a:latin typeface="Gill Sans"/>
            </a:endParaRPr>
          </a:p>
          <a:p>
            <a:pPr algn="ctr" defTabSz="685800">
              <a:defRPr/>
            </a:pPr>
            <a:endParaRPr lang="en-US" sz="3300" b="1" dirty="0">
              <a:solidFill>
                <a:prstClr val="white"/>
              </a:solidFill>
              <a:latin typeface="Gill Sans"/>
            </a:endParaRPr>
          </a:p>
          <a:p>
            <a:pPr algn="ctr" defTabSz="685800">
              <a:defRPr/>
            </a:pPr>
            <a:endParaRPr lang="en-US" sz="3300" b="1" dirty="0">
              <a:solidFill>
                <a:prstClr val="white"/>
              </a:solidFill>
              <a:latin typeface="Gill Sans"/>
            </a:endParaRPr>
          </a:p>
          <a:p>
            <a:pPr algn="ctr" defTabSz="685800">
              <a:defRPr/>
            </a:pPr>
            <a:endParaRPr lang="en-GB" sz="1200" dirty="0">
              <a:solidFill>
                <a:prstClr val="white"/>
              </a:solidFill>
              <a:latin typeface="Calibri Light" panose="020F0302020204030204" pitchFamily="34" charset="0"/>
            </a:endParaRPr>
          </a:p>
          <a:p>
            <a:pPr defTabSz="685800">
              <a:defRPr/>
            </a:pPr>
            <a:endParaRPr lang="en-GB" sz="1200" dirty="0">
              <a:solidFill>
                <a:prstClr val="white"/>
              </a:solidFill>
              <a:latin typeface="Calibri Light" panose="020F0302020204030204" pitchFamily="34" charset="0"/>
            </a:endParaRPr>
          </a:p>
        </p:txBody>
      </p:sp>
      <p:sp>
        <p:nvSpPr>
          <p:cNvPr id="9" name="Text Placeholder 2"/>
          <p:cNvSpPr txBox="1">
            <a:spLocks/>
          </p:cNvSpPr>
          <p:nvPr/>
        </p:nvSpPr>
        <p:spPr>
          <a:xfrm>
            <a:off x="490800" y="1736760"/>
            <a:ext cx="8162400" cy="4142673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buFont typeface="Arial"/>
              <a:buNone/>
              <a:defRPr sz="3600" kern="1200" baseline="0">
                <a:solidFill>
                  <a:srgbClr val="FFFFFF"/>
                </a:solidFill>
                <a:latin typeface="Gill Sans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8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4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/>
              <a:buChar char="–"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/>
              <a:buChar char="»"/>
              <a:defRPr sz="2000" kern="120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GCSEs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</a:t>
            </a:r>
            <a:r>
              <a:rPr lang="en-GB" sz="2800" dirty="0">
                <a:solidFill>
                  <a:srgbClr val="92D050"/>
                </a:solidFill>
              </a:rPr>
              <a:t>mocks 1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Weeks 7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th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&amp; 14</a:t>
            </a:r>
            <a:r>
              <a:rPr kumimoji="0" lang="en-GB" sz="2800" b="0" i="0" u="none" strike="noStrike" kern="1200" cap="none" spc="0" normalizeH="0" baseline="3000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th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</a:t>
            </a:r>
            <a:r>
              <a:rPr lang="en-GB" sz="2800" dirty="0">
                <a:solidFill>
                  <a:srgbClr val="92D050"/>
                </a:solidFill>
              </a:rPr>
              <a:t>N</a:t>
            </a:r>
            <a:r>
              <a:rPr kumimoji="0" lang="en-GB" sz="2800" b="0" i="0" u="none" strike="noStrike" kern="1200" cap="none" spc="0" normalizeH="0" noProof="0" dirty="0" err="1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ovember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srgbClr val="92D050"/>
                </a:solidFill>
                <a:effectLst/>
                <a:uLnTx/>
                <a:uFillTx/>
              </a:rPr>
              <a:t>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kumimoji="0" lang="en-GB" sz="2800" b="0" i="0" u="none" strike="noStrike" kern="1200" cap="none" spc="0" normalizeH="0" noProof="0" dirty="0">
              <a:ln>
                <a:noFill/>
              </a:ln>
              <a:solidFill>
                <a:srgbClr val="92D050"/>
              </a:solidFill>
              <a:effectLst/>
              <a:uLnTx/>
              <a:uFillTx/>
            </a:endParaRPr>
          </a:p>
          <a:p>
            <a:pPr algn="ctr">
              <a:defRPr/>
            </a:pPr>
            <a:r>
              <a:rPr lang="en-GB" sz="2800" dirty="0">
                <a:solidFill>
                  <a:srgbClr val="92D050"/>
                </a:solidFill>
              </a:rPr>
              <a:t> GCSEs mocks 2</a:t>
            </a:r>
          </a:p>
          <a:p>
            <a:pPr algn="ctr">
              <a:defRPr/>
            </a:pPr>
            <a:r>
              <a:rPr lang="en-GB" sz="2800" dirty="0">
                <a:solidFill>
                  <a:srgbClr val="92D050"/>
                </a:solidFill>
              </a:rPr>
              <a:t>WB 22</a:t>
            </a:r>
            <a:r>
              <a:rPr lang="en-GB" sz="2800" baseline="30000" dirty="0">
                <a:solidFill>
                  <a:srgbClr val="92D050"/>
                </a:solidFill>
              </a:rPr>
              <a:t>nd</a:t>
            </a:r>
            <a:r>
              <a:rPr lang="en-GB" sz="2800" dirty="0">
                <a:solidFill>
                  <a:srgbClr val="92D050"/>
                </a:solidFill>
              </a:rPr>
              <a:t> February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endParaRPr lang="en-GB" sz="2800" dirty="0">
              <a:solidFill>
                <a:srgbClr val="92D050"/>
              </a:solidFill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UP TO 23 SEPARATE  EXAMS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</a:rPr>
              <a:t>TOTAL OF 50 HOURS OR MORE </a:t>
            </a:r>
          </a:p>
        </p:txBody>
      </p:sp>
    </p:spTree>
    <p:extLst>
      <p:ext uri="{BB962C8B-B14F-4D97-AF65-F5344CB8AC3E}">
        <p14:creationId xmlns:p14="http://schemas.microsoft.com/office/powerpoint/2010/main" val="295491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32552" y="89362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US" sz="2800" b="1" dirty="0">
                <a:solidFill>
                  <a:schemeClr val="tx1"/>
                </a:solidFill>
                <a:latin typeface="Calibri" panose="020F0502020204030204"/>
              </a:rPr>
              <a:t>                     </a:t>
            </a:r>
            <a:r>
              <a:rPr lang="en-US" sz="2800" dirty="0">
                <a:solidFill>
                  <a:srgbClr val="431F77"/>
                </a:solidFill>
                <a:latin typeface="Gill Sans"/>
              </a:rPr>
              <a:t>Broad Overview of Summer Exams </a:t>
            </a:r>
            <a:endParaRPr lang="en-US" sz="2400" dirty="0">
              <a:solidFill>
                <a:srgbClr val="431F77"/>
              </a:solidFill>
              <a:latin typeface="Gill San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101587" y="137452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63DB904-EDE0-45D6-BAD1-B4CA052E91E0}"/>
              </a:ext>
            </a:extLst>
          </p:cNvPr>
          <p:cNvSpPr/>
          <p:nvPr/>
        </p:nvSpPr>
        <p:spPr>
          <a:xfrm>
            <a:off x="1613157" y="208145"/>
            <a:ext cx="7563395" cy="530915"/>
          </a:xfrm>
          <a:prstGeom prst="rect">
            <a:avLst/>
          </a:prstGeom>
        </p:spPr>
        <p:txBody>
          <a:bodyPr wrap="square" lIns="68580" tIns="34290" rIns="68580" bIns="34290" anchor="t">
            <a:spAutoFit/>
          </a:bodyPr>
          <a:lstStyle/>
          <a:p>
            <a:pPr algn="ctr" defTabSz="685800"/>
            <a:r>
              <a:rPr lang="en-US" sz="3000" dirty="0">
                <a:solidFill>
                  <a:prstClr val="black"/>
                </a:solidFill>
                <a:latin typeface="Century Gothic"/>
              </a:rPr>
              <a:t>  </a:t>
            </a:r>
            <a:endParaRPr lang="en-US" sz="1200" dirty="0">
              <a:solidFill>
                <a:prstClr val="black"/>
              </a:solidFill>
              <a:latin typeface="Calibri Light" panose="020F0302020204030204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endParaRPr lang="en-GB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257175" indent="-257175" defTabSz="685800">
              <a:buFontTx/>
              <a:buAutoNum type="arabicPeriod"/>
              <a:defRPr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495" y="249075"/>
            <a:ext cx="1962377" cy="62328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3F3DC2F8-2F74-4BF5-A37B-E23BA2B6B2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347" y="1122358"/>
            <a:ext cx="8043815" cy="5563639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080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32552" y="42983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en-US" sz="2400" b="1" dirty="0">
                <a:solidFill>
                  <a:schemeClr val="tx1"/>
                </a:solidFill>
              </a:rPr>
              <a:t>                             </a:t>
            </a:r>
            <a:r>
              <a:rPr lang="en-US" sz="2800" dirty="0">
                <a:solidFill>
                  <a:srgbClr val="431F77"/>
                </a:solidFill>
                <a:latin typeface="Gill Sans"/>
              </a:rPr>
              <a:t>Broad Overview of Summer Exams</a:t>
            </a:r>
            <a:endParaRPr lang="en-US" sz="2400" dirty="0">
              <a:solidFill>
                <a:srgbClr val="431F77"/>
              </a:solidFill>
              <a:latin typeface="Gill San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117673" y="89226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endParaRPr lang="en-GB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257175" indent="-257175" defTabSz="685800">
              <a:buFontTx/>
              <a:buAutoNum type="arabicPeriod"/>
              <a:defRPr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95" y="188446"/>
            <a:ext cx="1962377" cy="623286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7E8DF403-2383-4C14-8CCB-DB928AB24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295" y="1120770"/>
            <a:ext cx="8622557" cy="4992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22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32552" y="89362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3200" b="1" dirty="0">
                <a:solidFill>
                  <a:srgbClr val="431F77"/>
                </a:solidFill>
              </a:rPr>
              <a:t>                            </a:t>
            </a:r>
            <a:r>
              <a:rPr lang="en-GB" sz="3200" dirty="0">
                <a:solidFill>
                  <a:srgbClr val="431F77"/>
                </a:solidFill>
                <a:latin typeface="Gill Sans"/>
              </a:rPr>
              <a:t>Yr11  MAXIMISE FOLDER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117671" y="135605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endParaRPr lang="en-GB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257175" indent="-257175" defTabSz="685800">
              <a:buFontTx/>
              <a:buAutoNum type="arabicPeriod"/>
              <a:defRPr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95" y="249075"/>
            <a:ext cx="1962377" cy="62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25147" t="7834" r="7477" b="18449"/>
          <a:stretch/>
        </p:blipFill>
        <p:spPr>
          <a:xfrm rot="935397">
            <a:off x="4606889" y="2538468"/>
            <a:ext cx="4245363" cy="37441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Rectangle 10"/>
          <p:cNvSpPr/>
          <p:nvPr/>
        </p:nvSpPr>
        <p:spPr>
          <a:xfrm>
            <a:off x="117671" y="1777354"/>
            <a:ext cx="3837709" cy="4428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257175">
              <a:lnSpc>
                <a:spcPct val="115000"/>
              </a:lnSpc>
            </a:pPr>
            <a:r>
              <a:rPr lang="en-GB" sz="2000" b="1" dirty="0">
                <a:solidFill>
                  <a:srgbClr val="011D40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Exam information sheet: </a:t>
            </a:r>
          </a:p>
          <a:p>
            <a:pPr marL="285750" indent="-285750" defTabSz="257175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The structure of each exam in summer and the weighting of each exam </a:t>
            </a:r>
          </a:p>
          <a:p>
            <a:pPr marL="285750" indent="-285750" defTabSz="257175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A downloadable link to the exam specification</a:t>
            </a:r>
          </a:p>
          <a:p>
            <a:pPr marL="285750" indent="-285750" defTabSz="257175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Success criteria/Mark schemes/marks  available </a:t>
            </a:r>
          </a:p>
          <a:p>
            <a:pPr marL="285750" indent="-285750" defTabSz="257175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The format of the exam.</a:t>
            </a:r>
          </a:p>
          <a:p>
            <a:pPr marL="285750" indent="-285750" defTabSz="257175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Exactly what students  need to learn, topics etc. to inform structured revision</a:t>
            </a:r>
          </a:p>
          <a:p>
            <a:pPr defTabSz="257175">
              <a:lnSpc>
                <a:spcPct val="115000"/>
              </a:lnSpc>
            </a:pPr>
            <a:endParaRPr lang="en-GB" sz="1350" b="1" dirty="0">
              <a:solidFill>
                <a:prstClr val="black"/>
              </a:solidFill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defTabSz="257175">
              <a:lnSpc>
                <a:spcPct val="115000"/>
              </a:lnSpc>
            </a:pPr>
            <a:r>
              <a:rPr lang="en-GB" b="1" dirty="0">
                <a:solidFill>
                  <a:srgbClr val="011D40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Links to revision guides, useful websites/learning platforms</a:t>
            </a:r>
            <a:endParaRPr lang="en-GB" dirty="0">
              <a:solidFill>
                <a:srgbClr val="011D40"/>
              </a:solidFill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 defTabSz="257175">
              <a:lnSpc>
                <a:spcPct val="115000"/>
              </a:lnSpc>
              <a:buFont typeface="Arial" panose="020B0604020202020204" pitchFamily="34" charset="0"/>
              <a:buChar char="•"/>
            </a:pP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You Tube videos, practice sites such as </a:t>
            </a:r>
            <a:r>
              <a:rPr lang="en-GB" sz="1350" dirty="0" err="1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Tassomi</a:t>
            </a: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 and GCP revision guides,</a:t>
            </a:r>
          </a:p>
          <a:p>
            <a:pPr defTabSz="257175">
              <a:lnSpc>
                <a:spcPct val="115000"/>
              </a:lnSpc>
            </a:pPr>
            <a:r>
              <a:rPr lang="en-GB" sz="1350" dirty="0">
                <a:solidFill>
                  <a:prstClr val="black"/>
                </a:solidFill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      links to websites</a:t>
            </a:r>
          </a:p>
          <a:p>
            <a:pPr defTabSz="257175">
              <a:lnSpc>
                <a:spcPct val="115000"/>
              </a:lnSpc>
            </a:pPr>
            <a:endParaRPr lang="en-GB" sz="1350" dirty="0">
              <a:solidFill>
                <a:prstClr val="black"/>
              </a:solidFill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0295" y="1133490"/>
            <a:ext cx="8666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371E4A"/>
                </a:solidFill>
                <a:latin typeface="Gill Sans"/>
              </a:rPr>
              <a:t>What does this contain for each subject I study? </a:t>
            </a:r>
          </a:p>
        </p:txBody>
      </p:sp>
      <p:pic>
        <p:nvPicPr>
          <p:cNvPr id="3" name="Picture 2" descr="English maximise sheet - Word">
            <a:extLst>
              <a:ext uri="{FF2B5EF4-FFF2-40B4-BE49-F238E27FC236}">
                <a16:creationId xmlns:a16="http://schemas.microsoft.com/office/drawing/2014/main" id="{F0C89868-A8E6-4DC2-8888-97A29BB0056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6588" t="23940" r="44024"/>
          <a:stretch/>
        </p:blipFill>
        <p:spPr>
          <a:xfrm>
            <a:off x="6171682" y="2731273"/>
            <a:ext cx="2378940" cy="3358505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Picture 5" descr="Maths maximise sheet - Word">
            <a:extLst>
              <a:ext uri="{FF2B5EF4-FFF2-40B4-BE49-F238E27FC236}">
                <a16:creationId xmlns:a16="http://schemas.microsoft.com/office/drawing/2014/main" id="{4F30D563-38AD-4261-B776-7FCC2EDBC4B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28280" t="15837" r="27831"/>
          <a:stretch/>
        </p:blipFill>
        <p:spPr>
          <a:xfrm>
            <a:off x="2709184" y="129375"/>
            <a:ext cx="6547633" cy="6848738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74978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32552" y="882306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63DB904-EDE0-45D6-BAD1-B4CA052E91E0}"/>
              </a:ext>
            </a:extLst>
          </p:cNvPr>
          <p:cNvSpPr/>
          <p:nvPr/>
        </p:nvSpPr>
        <p:spPr>
          <a:xfrm>
            <a:off x="214009" y="301557"/>
            <a:ext cx="8735438" cy="6163226"/>
          </a:xfrm>
          <a:prstGeom prst="rect">
            <a:avLst/>
          </a:prstGeom>
          <a:solidFill>
            <a:srgbClr val="371E4A"/>
          </a:solidFill>
        </p:spPr>
        <p:txBody>
          <a:bodyPr wrap="square" lIns="68580" tIns="34290" rIns="68580" bIns="34290" anchor="t">
            <a:spAutoFit/>
          </a:bodyPr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3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+mn-ea"/>
                <a:cs typeface="+mn-cs"/>
              </a:rPr>
              <a:t>  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3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3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entury Gothic"/>
              <a:ea typeface="+mn-ea"/>
              <a:cs typeface="+mn-cs"/>
            </a:endParaRPr>
          </a:p>
          <a:p>
            <a:pPr lvl="0"/>
            <a:r>
              <a:rPr lang="en-GB" sz="6000" dirty="0">
                <a:solidFill>
                  <a:schemeClr val="bg1"/>
                </a:solidFill>
                <a:latin typeface="Gill Sans"/>
              </a:rPr>
              <a:t>    Plan now </a:t>
            </a:r>
          </a:p>
          <a:p>
            <a:pPr lvl="0"/>
            <a:r>
              <a:rPr lang="en-GB" sz="6000" dirty="0">
                <a:solidFill>
                  <a:schemeClr val="bg1"/>
                </a:solidFill>
                <a:latin typeface="Gill Sans"/>
              </a:rPr>
              <a:t>    Be organised</a:t>
            </a:r>
          </a:p>
          <a:p>
            <a:pPr lvl="0"/>
            <a:r>
              <a:rPr lang="en-GB" sz="6000" dirty="0">
                <a:solidFill>
                  <a:schemeClr val="bg1"/>
                </a:solidFill>
                <a:latin typeface="Gill Sans"/>
              </a:rPr>
              <a:t>    Be ready </a:t>
            </a:r>
          </a:p>
          <a:p>
            <a:pPr lvl="0"/>
            <a:r>
              <a:rPr lang="en-GB" sz="6000" dirty="0">
                <a:solidFill>
                  <a:schemeClr val="bg1"/>
                </a:solidFill>
                <a:latin typeface="Gill Sans"/>
              </a:rPr>
              <a:t>    Be confident </a:t>
            </a: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33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Gill Sans"/>
              <a:ea typeface="+mn-ea"/>
              <a:cs typeface="+mn-cs"/>
            </a:endParaRPr>
          </a:p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 Light" panose="020F0302020204030204" pitchFamily="34" charset="0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04032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75" marR="0" lvl="0" indent="-2571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FB2E6-F923-446F-9C4B-01F576A89589}"/>
              </a:ext>
            </a:extLst>
          </p:cNvPr>
          <p:cNvSpPr/>
          <p:nvPr/>
        </p:nvSpPr>
        <p:spPr>
          <a:xfrm>
            <a:off x="6268261" y="513638"/>
            <a:ext cx="2294582" cy="8509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A4C864C0-12F7-4DE1-87EE-EED28F93E2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4364" y="627491"/>
            <a:ext cx="1962377" cy="623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6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-1" y="43118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3200" b="1" dirty="0">
                <a:solidFill>
                  <a:srgbClr val="431F77"/>
                </a:solidFill>
              </a:rPr>
              <a:t>                                </a:t>
            </a:r>
            <a:r>
              <a:rPr lang="en-GB" sz="3600" dirty="0">
                <a:solidFill>
                  <a:srgbClr val="431F77"/>
                </a:solidFill>
              </a:rPr>
              <a:t>MANAGE MY REVISION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0" y="89361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>
              <a:defRPr/>
            </a:pPr>
            <a:endParaRPr lang="en-GB" sz="1350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endParaRPr lang="en-GB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257175" indent="-257175" defTabSz="685800">
              <a:buFontTx/>
              <a:buAutoNum type="arabicPeriod"/>
              <a:defRPr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622" y="221787"/>
            <a:ext cx="1962377" cy="623286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22146" y="1448588"/>
            <a:ext cx="8899707" cy="993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</a:pPr>
            <a:r>
              <a:rPr lang="en-GB" sz="2800" kern="1800" dirty="0">
                <a:solidFill>
                  <a:srgbClr val="371E4A"/>
                </a:solidFill>
                <a:latin typeface="Gill Sans"/>
                <a:ea typeface="Times New Roman" panose="02020603050405020304" pitchFamily="18" charset="0"/>
                <a:cs typeface="Calibri" panose="020F0502020204030204" pitchFamily="34" charset="0"/>
              </a:rPr>
              <a:t>2 hours per day </a:t>
            </a:r>
            <a:r>
              <a:rPr lang="en-GB" sz="2800" kern="1800" dirty="0">
                <a:solidFill>
                  <a:srgbClr val="371E4A"/>
                </a:solidFill>
                <a:latin typeface="Gill Sans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on week nights</a:t>
            </a:r>
          </a:p>
          <a:p>
            <a:pPr>
              <a:lnSpc>
                <a:spcPct val="107000"/>
              </a:lnSpc>
            </a:pPr>
            <a:r>
              <a:rPr lang="en-GB" sz="2800" kern="1800" dirty="0">
                <a:solidFill>
                  <a:srgbClr val="371E4A"/>
                </a:solidFill>
                <a:latin typeface="Gill Sans"/>
                <a:ea typeface="Times New Roman" panose="02020603050405020304" pitchFamily="18" charset="0"/>
                <a:cs typeface="Calibri" panose="020F0502020204030204" pitchFamily="34" charset="0"/>
                <a:sym typeface="Wingdings" panose="05000000000000000000" pitchFamily="2" charset="2"/>
              </a:rPr>
              <a:t>3 hours each day on Saturdays and Sundays</a:t>
            </a:r>
            <a:r>
              <a:rPr lang="en-GB" sz="2800" kern="1800" dirty="0">
                <a:solidFill>
                  <a:srgbClr val="371E4A"/>
                </a:solidFill>
                <a:latin typeface="Gill Sans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4009158"/>
              </p:ext>
            </p:extLst>
          </p:nvPr>
        </p:nvGraphicFramePr>
        <p:xfrm>
          <a:off x="240295" y="2809135"/>
          <a:ext cx="8471162" cy="2967253"/>
        </p:xfrm>
        <a:graphic>
          <a:graphicData uri="http://schemas.openxmlformats.org/drawingml/2006/table">
            <a:tbl>
              <a:tblPr firstRow="1" bandRow="1"/>
              <a:tblGrid>
                <a:gridCol w="1256349">
                  <a:extLst>
                    <a:ext uri="{9D8B030D-6E8A-4147-A177-3AD203B41FA5}">
                      <a16:colId xmlns:a16="http://schemas.microsoft.com/office/drawing/2014/main" val="1629803131"/>
                    </a:ext>
                  </a:extLst>
                </a:gridCol>
                <a:gridCol w="1163983">
                  <a:extLst>
                    <a:ext uri="{9D8B030D-6E8A-4147-A177-3AD203B41FA5}">
                      <a16:colId xmlns:a16="http://schemas.microsoft.com/office/drawing/2014/main" val="1490392396"/>
                    </a:ext>
                  </a:extLst>
                </a:gridCol>
                <a:gridCol w="1210166">
                  <a:extLst>
                    <a:ext uri="{9D8B030D-6E8A-4147-A177-3AD203B41FA5}">
                      <a16:colId xmlns:a16="http://schemas.microsoft.com/office/drawing/2014/main" val="4281700234"/>
                    </a:ext>
                  </a:extLst>
                </a:gridCol>
                <a:gridCol w="1210166">
                  <a:extLst>
                    <a:ext uri="{9D8B030D-6E8A-4147-A177-3AD203B41FA5}">
                      <a16:colId xmlns:a16="http://schemas.microsoft.com/office/drawing/2014/main" val="2247021977"/>
                    </a:ext>
                  </a:extLst>
                </a:gridCol>
                <a:gridCol w="1210166">
                  <a:extLst>
                    <a:ext uri="{9D8B030D-6E8A-4147-A177-3AD203B41FA5}">
                      <a16:colId xmlns:a16="http://schemas.microsoft.com/office/drawing/2014/main" val="2655561098"/>
                    </a:ext>
                  </a:extLst>
                </a:gridCol>
                <a:gridCol w="1210166">
                  <a:extLst>
                    <a:ext uri="{9D8B030D-6E8A-4147-A177-3AD203B41FA5}">
                      <a16:colId xmlns:a16="http://schemas.microsoft.com/office/drawing/2014/main" val="1884431264"/>
                    </a:ext>
                  </a:extLst>
                </a:gridCol>
                <a:gridCol w="1210166">
                  <a:extLst>
                    <a:ext uri="{9D8B030D-6E8A-4147-A177-3AD203B41FA5}">
                      <a16:colId xmlns:a16="http://schemas.microsoft.com/office/drawing/2014/main" val="1809940918"/>
                    </a:ext>
                  </a:extLst>
                </a:gridCol>
              </a:tblGrid>
              <a:tr h="434206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dirty="0">
                          <a:latin typeface="Gill Sans"/>
                        </a:rPr>
                        <a:t>Mon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71E4A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dirty="0">
                          <a:latin typeface="Gill Sans"/>
                        </a:rPr>
                        <a:t>Tues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71E4A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dirty="0">
                          <a:latin typeface="Gill Sans"/>
                        </a:rPr>
                        <a:t>Wed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71E4A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dirty="0">
                          <a:latin typeface="Gill Sans"/>
                        </a:rPr>
                        <a:t>Thu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71E4A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dirty="0">
                          <a:latin typeface="Gill Sans"/>
                        </a:rPr>
                        <a:t>Fri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71E4A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dirty="0">
                          <a:latin typeface="Gill Sans"/>
                        </a:rPr>
                        <a:t>Sat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71E4A"/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dirty="0">
                          <a:latin typeface="Gill Sans"/>
                        </a:rPr>
                        <a:t>Sun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381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371E4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2154322"/>
                  </a:ext>
                </a:extLst>
              </a:tr>
              <a:tr h="434206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dirty="0"/>
                        <a:t>-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dirty="0"/>
                        <a:t>-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381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2924706"/>
                  </a:ext>
                </a:extLst>
              </a:tr>
              <a:tr h="1085515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600" b="1" dirty="0">
                          <a:latin typeface="Gill Sans"/>
                        </a:rPr>
                        <a:t>Revision </a:t>
                      </a:r>
                    </a:p>
                    <a:p>
                      <a:r>
                        <a:rPr lang="en-GB" sz="1600" b="1" dirty="0">
                          <a:latin typeface="Gill Sans"/>
                        </a:rPr>
                        <a:t>X2 hours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600" b="1" dirty="0">
                          <a:latin typeface="Gill Sans"/>
                        </a:rPr>
                        <a:t>Revision X2 hours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600" b="1" dirty="0">
                          <a:latin typeface="Gill Sans"/>
                        </a:rPr>
                        <a:t>Revision X2 hours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r>
                        <a:rPr lang="en-GB" sz="1600" b="1" dirty="0">
                          <a:latin typeface="Gill Sans"/>
                        </a:rPr>
                        <a:t>Revision X2 hours</a:t>
                      </a: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Gill Sans"/>
                        </a:rPr>
                        <a:t>Revision X2 hours</a:t>
                      </a:r>
                    </a:p>
                    <a:p>
                      <a:endParaRPr lang="en-GB" sz="1600" b="1" dirty="0">
                        <a:latin typeface="Gill Sans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Gill Sans"/>
                        </a:rPr>
                        <a:t>Revision X3 hours</a:t>
                      </a:r>
                    </a:p>
                    <a:p>
                      <a:endParaRPr lang="en-GB" sz="1600" b="1" dirty="0">
                        <a:latin typeface="Gill Sans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1" dirty="0">
                          <a:latin typeface="Gill Sans"/>
                        </a:rPr>
                        <a:t>Revision X3 hours</a:t>
                      </a:r>
                    </a:p>
                    <a:p>
                      <a:endParaRPr lang="en-GB" sz="1600" b="1" dirty="0">
                        <a:latin typeface="Gill Sans"/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1496704"/>
                  </a:ext>
                </a:extLst>
              </a:tr>
              <a:tr h="434206"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endParaRPr lang="en-GB" dirty="0"/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4F81BD">
                        <a:tint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8624636"/>
                  </a:ext>
                </a:extLst>
              </a:tr>
              <a:tr h="434206">
                <a:tc gridSpan="7">
                  <a:txBody>
                    <a:bodyPr/>
                    <a:lstStyle>
                      <a:lvl1pPr marL="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3429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6858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0287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3716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17145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0574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24003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2743200" algn="l" defTabSz="685800" rtl="0" eaLnBrk="1" latinLnBrk="0" hangingPunct="1">
                        <a:defRPr sz="135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algn="ctr"/>
                      <a:r>
                        <a:rPr lang="en-GB" sz="3200" b="0" dirty="0">
                          <a:solidFill>
                            <a:srgbClr val="371E4A"/>
                          </a:solidFill>
                        </a:rPr>
                        <a:t>16 hours=</a:t>
                      </a:r>
                      <a:r>
                        <a:rPr lang="en-GB" sz="3200" b="0" baseline="0" dirty="0">
                          <a:solidFill>
                            <a:srgbClr val="371E4A"/>
                          </a:solidFill>
                        </a:rPr>
                        <a:t> Progress over Time</a:t>
                      </a:r>
                      <a:endParaRPr lang="en-GB" sz="3200" b="0" dirty="0">
                        <a:solidFill>
                          <a:srgbClr val="371E4A"/>
                        </a:solidFill>
                      </a:endParaRPr>
                    </a:p>
                  </a:txBody>
                  <a:tcPr>
                    <a:lnL w="12700" cmpd="sng">
                      <a:solidFill>
                        <a:sysClr val="window" lastClr="FFFFFF"/>
                      </a:solidFill>
                    </a:lnL>
                    <a:lnR w="12700" cmpd="sng">
                      <a:solidFill>
                        <a:sysClr val="window" lastClr="FFFFFF"/>
                      </a:solidFill>
                    </a:lnR>
                    <a:lnT w="12700" cmpd="sng">
                      <a:solidFill>
                        <a:sysClr val="window" lastClr="FFFFFF"/>
                      </a:solidFill>
                    </a:lnT>
                    <a:lnB w="12700" cmpd="sng">
                      <a:solidFill>
                        <a:sysClr val="window" lastClr="FFFFFF"/>
                      </a:solidFill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88231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49715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0" y="90401"/>
            <a:ext cx="9144000" cy="1931597"/>
          </a:xfrm>
          <a:prstGeom prst="rect">
            <a:avLst/>
          </a:prstGeom>
          <a:solidFill>
            <a:srgbClr val="371E4A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GB" sz="3200" b="1" dirty="0">
                <a:solidFill>
                  <a:schemeClr val="bg1"/>
                </a:solidFill>
              </a:rPr>
              <a:t>                         </a:t>
            </a:r>
          </a:p>
          <a:p>
            <a:pPr lvl="0"/>
            <a:r>
              <a:rPr lang="en-GB" sz="3600" b="1" dirty="0">
                <a:solidFill>
                  <a:schemeClr val="bg1"/>
                </a:solidFill>
              </a:rPr>
              <a:t>                    </a:t>
            </a:r>
          </a:p>
          <a:p>
            <a:pPr lvl="0"/>
            <a:r>
              <a:rPr lang="en-GB" sz="3600" b="1" dirty="0">
                <a:solidFill>
                  <a:schemeClr val="bg1"/>
                </a:solidFill>
                <a:latin typeface="Gill Sans"/>
              </a:rPr>
              <a:t>           </a:t>
            </a:r>
            <a:r>
              <a:rPr lang="en-GB" sz="4000" dirty="0">
                <a:solidFill>
                  <a:schemeClr val="bg1"/>
                </a:solidFill>
                <a:latin typeface="Gill Sans"/>
              </a:rPr>
              <a:t>MANAGE MY REVISION</a:t>
            </a:r>
          </a:p>
          <a:p>
            <a:pPr lvl="0"/>
            <a:r>
              <a:rPr lang="en-GB" sz="4000" dirty="0">
                <a:solidFill>
                  <a:schemeClr val="bg1"/>
                </a:solidFill>
                <a:latin typeface="Gill Sans"/>
              </a:rPr>
              <a:t>           </a:t>
            </a:r>
            <a:r>
              <a:rPr lang="en-GB" sz="4000" dirty="0">
                <a:solidFill>
                  <a:srgbClr val="92D050"/>
                </a:solidFill>
                <a:latin typeface="Gill Sans"/>
              </a:rPr>
              <a:t>Research-</a:t>
            </a:r>
            <a:r>
              <a:rPr lang="en-GB" sz="4000" i="1" dirty="0">
                <a:solidFill>
                  <a:srgbClr val="92D050"/>
                </a:solidFill>
                <a:latin typeface="Gill Sans"/>
              </a:rPr>
              <a:t>Little and Often </a:t>
            </a:r>
          </a:p>
          <a:p>
            <a:pPr lvl="0"/>
            <a:endParaRPr lang="en-GB" sz="4000" dirty="0">
              <a:solidFill>
                <a:schemeClr val="bg1"/>
              </a:solidFill>
              <a:latin typeface="Gill Sans"/>
            </a:endParaRPr>
          </a:p>
          <a:p>
            <a:r>
              <a:rPr lang="en-GB" sz="4000" dirty="0">
                <a:solidFill>
                  <a:srgbClr val="92D050"/>
                </a:solidFill>
                <a:latin typeface="Gill Sans"/>
              </a:rPr>
              <a:t>                    </a:t>
            </a:r>
            <a:endParaRPr lang="en-GB" sz="3600" b="1" dirty="0">
              <a:solidFill>
                <a:srgbClr val="431F77"/>
              </a:solidFill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800">
              <a:defRPr/>
            </a:pPr>
            <a:endParaRPr lang="en-GB" sz="1500" dirty="0">
              <a:solidFill>
                <a:prstClr val="black"/>
              </a:solidFill>
              <a:latin typeface="Calibri" panose="020F0502020204030204"/>
            </a:endParaRPr>
          </a:p>
          <a:p>
            <a:pPr marL="257175" indent="-257175" defTabSz="685800">
              <a:buFontTx/>
              <a:buAutoNum type="arabicPeriod"/>
              <a:defRPr/>
            </a:pPr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0797" y="2427051"/>
            <a:ext cx="2889115" cy="288911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15566" y="4212077"/>
            <a:ext cx="4902740" cy="22081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262506" y="2223916"/>
            <a:ext cx="5809518" cy="4295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"/>
            </a:endParaRPr>
          </a:p>
          <a:p>
            <a:pPr marL="457200" lvl="0" indent="-45720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r>
              <a:rPr lang="en-GB" sz="2400" kern="1800" dirty="0">
                <a:solidFill>
                  <a:srgbClr val="000000"/>
                </a:solidFill>
                <a:latin typeface="Gill Sans"/>
                <a:ea typeface="Times New Roman" panose="02020603050405020304" pitchFamily="18" charset="0"/>
                <a:cs typeface="Calibri" panose="020F0502020204030204" pitchFamily="34" charset="0"/>
              </a:rPr>
              <a:t>Revision is best chunked into </a:t>
            </a:r>
          </a:p>
          <a:p>
            <a:pPr marL="457200" lvl="0" indent="-45720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r>
              <a:rPr lang="en-GB" sz="2400" kern="1800" dirty="0">
                <a:solidFill>
                  <a:srgbClr val="000000"/>
                </a:solidFill>
                <a:latin typeface="Gill Sans"/>
                <a:ea typeface="Times New Roman" panose="02020603050405020304" pitchFamily="18" charset="0"/>
                <a:cs typeface="Calibri" panose="020F0502020204030204" pitchFamily="34" charset="0"/>
              </a:rPr>
              <a:t>30-40 -minute intense sessions at home      and school </a:t>
            </a:r>
            <a:endParaRPr lang="en-GB" sz="2400" kern="0" dirty="0">
              <a:solidFill>
                <a:prstClr val="black"/>
              </a:solidFill>
              <a:latin typeface="Gill Sans"/>
            </a:endParaRPr>
          </a:p>
          <a:p>
            <a:pPr marL="457200" lvl="0" indent="-45720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Huge ‘chunks’ of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learning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 &amp;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revision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 less effective than ‘little and often’.</a:t>
            </a:r>
          </a:p>
          <a:p>
            <a:pPr marL="457200" lvl="0" indent="-45720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making the learning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faster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 and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longer-lasting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.</a:t>
            </a:r>
          </a:p>
          <a:p>
            <a:pPr marL="457200" lvl="0" indent="-457200" defTabSz="914400">
              <a:lnSpc>
                <a:spcPct val="107000"/>
              </a:lnSpc>
              <a:buFont typeface="Arial" panose="020B0604020202020204" pitchFamily="34" charset="0"/>
              <a:buChar char="•"/>
              <a:defRPr/>
            </a:pP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So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revisiting and testing yourself  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makes learning </a:t>
            </a: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stronger</a:t>
            </a:r>
            <a:r>
              <a:rPr kumimoji="0" lang="en-GB" sz="24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</a:rPr>
              <a:t>.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228911" y="5777749"/>
            <a:ext cx="3719288" cy="5944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250" b="1" i="1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cs typeface="Times New Roman"/>
              </a:rPr>
              <a:t>…Make it make sense to you!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013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1882781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32552" y="89362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431F7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</a:t>
            </a:r>
            <a:r>
              <a:rPr lang="en-GB" sz="3200" dirty="0">
                <a:solidFill>
                  <a:srgbClr val="431F77"/>
                </a:solidFill>
                <a:latin typeface="Gill Sans"/>
              </a:rPr>
              <a:t> MY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31F77"/>
                </a:solidFill>
                <a:effectLst/>
                <a:uLnTx/>
                <a:uFillTx/>
                <a:latin typeface="Gill Sans"/>
                <a:ea typeface="+mn-ea"/>
                <a:cs typeface="+mn-cs"/>
              </a:rPr>
              <a:t>MAXIMISE FOLDER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117671" y="135605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75" marR="0" lvl="0" indent="-2571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95" y="249075"/>
            <a:ext cx="1962377" cy="6232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/>
          <a:srcRect l="25147" t="7834" r="7477" b="18449"/>
          <a:stretch/>
        </p:blipFill>
        <p:spPr>
          <a:xfrm rot="935397">
            <a:off x="4146280" y="2593780"/>
            <a:ext cx="4245363" cy="374411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11" name="Rectangle 10"/>
          <p:cNvSpPr/>
          <p:nvPr/>
        </p:nvSpPr>
        <p:spPr>
          <a:xfrm>
            <a:off x="198939" y="1712852"/>
            <a:ext cx="3837709" cy="4075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Organisation, information between</a:t>
            </a:r>
            <a:r>
              <a:rPr kumimoji="0" lang="en-GB" b="1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 home and school </a:t>
            </a:r>
          </a:p>
          <a:p>
            <a:pPr marL="0" marR="0" lvl="0" indent="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1" i="0" u="none" strike="noStrike" kern="1200" cap="none" spc="0" normalizeH="0" baseline="0" noProof="0" dirty="0">
                <a:ln>
                  <a:noFill/>
                </a:ln>
                <a:solidFill>
                  <a:srgbClr val="371E4A"/>
                </a:solidFill>
                <a:effectLst/>
                <a:uLnTx/>
                <a:uFillTx/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Spare wallets</a:t>
            </a:r>
          </a:p>
          <a:p>
            <a:pPr marL="285750" marR="0" lvl="0" indent="-28575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Gill Sans"/>
                <a:ea typeface="Calibri" panose="020F0502020204030204" pitchFamily="34" charset="0"/>
                <a:cs typeface="Times New Roman" panose="02020603050405020304" pitchFamily="18" charset="0"/>
              </a:rPr>
              <a:t>For practise questions, practice papers papers given to you by your teachers, plus any weekly revision lists, knowledge sheets from each subject</a:t>
            </a:r>
          </a:p>
          <a:p>
            <a:pPr marR="0" lvl="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GB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marR="0" lvl="0" indent="-285750" algn="l" defTabSz="257175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GB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Gill Sans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0261" y="1127381"/>
            <a:ext cx="86664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1" i="0" u="none" strike="noStrike" kern="1200" cap="none" spc="0" normalizeH="0" baseline="0" noProof="0" dirty="0">
                <a:ln>
                  <a:noFill/>
                </a:ln>
                <a:solidFill>
                  <a:srgbClr val="371E4A"/>
                </a:solidFill>
                <a:effectLst/>
                <a:uLnTx/>
                <a:uFillTx/>
                <a:latin typeface="Gill Sans"/>
                <a:ea typeface="+mn-ea"/>
                <a:cs typeface="+mn-cs"/>
              </a:rPr>
              <a:t>What is my folder for? </a:t>
            </a:r>
          </a:p>
        </p:txBody>
      </p:sp>
      <p:sp>
        <p:nvSpPr>
          <p:cNvPr id="2" name="5-Point Star 1"/>
          <p:cNvSpPr/>
          <p:nvPr/>
        </p:nvSpPr>
        <p:spPr>
          <a:xfrm>
            <a:off x="5642043" y="249075"/>
            <a:ext cx="4037960" cy="3437708"/>
          </a:xfrm>
          <a:prstGeom prst="star5">
            <a:avLst/>
          </a:prstGeom>
          <a:solidFill>
            <a:srgbClr val="371E4A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YOU NEED TO HAVE THIS WITH YOU EVERY DAY</a:t>
            </a:r>
          </a:p>
        </p:txBody>
      </p:sp>
    </p:spTree>
    <p:extLst>
      <p:ext uri="{BB962C8B-B14F-4D97-AF65-F5344CB8AC3E}">
        <p14:creationId xmlns:p14="http://schemas.microsoft.com/office/powerpoint/2010/main" val="3402272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32552" y="89362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431F7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431F77"/>
                </a:solidFill>
                <a:effectLst/>
                <a:uLnTx/>
                <a:uFillTx/>
                <a:latin typeface="Gill Sans"/>
                <a:ea typeface="+mn-ea"/>
                <a:cs typeface="+mn-cs"/>
              </a:rPr>
              <a:t>Yr11  MAXIMISE FOLDER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117671" y="135605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75" marR="0" lvl="0" indent="-2571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95" y="249075"/>
            <a:ext cx="1962377" cy="62328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64604" y="733935"/>
            <a:ext cx="5379396" cy="5775844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117671" y="1273522"/>
            <a:ext cx="6409426" cy="5213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ct val="20000"/>
              </a:spcBef>
            </a:pPr>
            <a:r>
              <a:rPr lang="en-GB" sz="2800" dirty="0">
                <a:solidFill>
                  <a:srgbClr val="371E4A"/>
                </a:solidFill>
                <a:latin typeface="Gill Sans"/>
                <a:cs typeface="Times New Roman" panose="02020603050405020304" pitchFamily="18" charset="0"/>
              </a:rPr>
              <a:t>Use folder to collect </a:t>
            </a:r>
          </a:p>
          <a:p>
            <a:pPr>
              <a:spcBef>
                <a:spcPct val="20000"/>
              </a:spcBef>
            </a:pPr>
            <a:r>
              <a:rPr lang="en-GB" sz="2800" dirty="0">
                <a:solidFill>
                  <a:srgbClr val="371E4A"/>
                </a:solidFill>
                <a:latin typeface="Gill Sans"/>
                <a:cs typeface="Times New Roman" panose="02020603050405020304" pitchFamily="18" charset="0"/>
              </a:rPr>
              <a:t>resources from teachers</a:t>
            </a:r>
          </a:p>
          <a:p>
            <a:pPr>
              <a:spcBef>
                <a:spcPct val="20000"/>
              </a:spcBef>
            </a:pPr>
            <a:r>
              <a:rPr lang="en-GB" sz="2800" dirty="0">
                <a:solidFill>
                  <a:srgbClr val="371E4A"/>
                </a:solidFill>
                <a:latin typeface="Gill Sans"/>
              </a:rPr>
              <a:t> &amp; to keep self made:</a:t>
            </a:r>
          </a:p>
          <a:p>
            <a:pPr>
              <a:spcBef>
                <a:spcPct val="20000"/>
              </a:spcBef>
            </a:pPr>
            <a:endParaRPr lang="en-GB" sz="2800" dirty="0">
              <a:solidFill>
                <a:srgbClr val="371E4A"/>
              </a:solidFill>
              <a:latin typeface="Gill Sans"/>
            </a:endParaRP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71E4A"/>
                </a:solidFill>
                <a:latin typeface="Gill Sans"/>
              </a:rPr>
              <a:t>Mind maps 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71E4A"/>
                </a:solidFill>
                <a:latin typeface="Gill Sans"/>
              </a:rPr>
              <a:t>Revision cards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71E4A"/>
                </a:solidFill>
                <a:latin typeface="Gill Sans"/>
              </a:rPr>
              <a:t>Cornell notes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71E4A"/>
                </a:solidFill>
                <a:latin typeface="Gill Sans"/>
              </a:rPr>
              <a:t>Dual Coding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371E4A"/>
                </a:solidFill>
                <a:latin typeface="Gill Sans"/>
              </a:rPr>
              <a:t>Note taking</a:t>
            </a:r>
          </a:p>
          <a:p>
            <a:pPr marL="457200" indent="-4572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GB" sz="3000" b="1" dirty="0">
              <a:solidFill>
                <a:srgbClr val="BF0821"/>
              </a:solidFill>
              <a:latin typeface="Gill Sans"/>
            </a:endParaRPr>
          </a:p>
        </p:txBody>
      </p:sp>
    </p:spTree>
    <p:extLst>
      <p:ext uri="{BB962C8B-B14F-4D97-AF65-F5344CB8AC3E}">
        <p14:creationId xmlns:p14="http://schemas.microsoft.com/office/powerpoint/2010/main" val="325696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56726"/>
            <a:ext cx="7886700" cy="994172"/>
          </a:xfrm>
        </p:spPr>
        <p:txBody>
          <a:bodyPr/>
          <a:lstStyle/>
          <a:p>
            <a:pPr algn="ctr"/>
            <a:r>
              <a:rPr lang="en-GB" dirty="0"/>
              <a:t>Maximise subject support timings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6127361"/>
              </p:ext>
            </p:extLst>
          </p:nvPr>
        </p:nvGraphicFramePr>
        <p:xfrm>
          <a:off x="90577" y="1307571"/>
          <a:ext cx="8724542" cy="28346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7376">
                  <a:extLst>
                    <a:ext uri="{9D8B030D-6E8A-4147-A177-3AD203B41FA5}">
                      <a16:colId xmlns:a16="http://schemas.microsoft.com/office/drawing/2014/main" val="3951692007"/>
                    </a:ext>
                  </a:extLst>
                </a:gridCol>
                <a:gridCol w="1267861">
                  <a:extLst>
                    <a:ext uri="{9D8B030D-6E8A-4147-A177-3AD203B41FA5}">
                      <a16:colId xmlns:a16="http://schemas.microsoft.com/office/drawing/2014/main" val="3793587698"/>
                    </a:ext>
                  </a:extLst>
                </a:gridCol>
                <a:gridCol w="1267861">
                  <a:extLst>
                    <a:ext uri="{9D8B030D-6E8A-4147-A177-3AD203B41FA5}">
                      <a16:colId xmlns:a16="http://schemas.microsoft.com/office/drawing/2014/main" val="2866145191"/>
                    </a:ext>
                  </a:extLst>
                </a:gridCol>
                <a:gridCol w="1267861">
                  <a:extLst>
                    <a:ext uri="{9D8B030D-6E8A-4147-A177-3AD203B41FA5}">
                      <a16:colId xmlns:a16="http://schemas.microsoft.com/office/drawing/2014/main" val="3261020808"/>
                    </a:ext>
                  </a:extLst>
                </a:gridCol>
                <a:gridCol w="1267861">
                  <a:extLst>
                    <a:ext uri="{9D8B030D-6E8A-4147-A177-3AD203B41FA5}">
                      <a16:colId xmlns:a16="http://schemas.microsoft.com/office/drawing/2014/main" val="239500114"/>
                    </a:ext>
                  </a:extLst>
                </a:gridCol>
                <a:gridCol w="1267861">
                  <a:extLst>
                    <a:ext uri="{9D8B030D-6E8A-4147-A177-3AD203B41FA5}">
                      <a16:colId xmlns:a16="http://schemas.microsoft.com/office/drawing/2014/main" val="304147042"/>
                    </a:ext>
                  </a:extLst>
                </a:gridCol>
                <a:gridCol w="1267861">
                  <a:extLst>
                    <a:ext uri="{9D8B030D-6E8A-4147-A177-3AD203B41FA5}">
                      <a16:colId xmlns:a16="http://schemas.microsoft.com/office/drawing/2014/main" val="3870461637"/>
                    </a:ext>
                  </a:extLst>
                </a:gridCol>
              </a:tblGrid>
              <a:tr h="708660">
                <a:tc>
                  <a:txBody>
                    <a:bodyPr/>
                    <a:lstStyle/>
                    <a:p>
                      <a:pPr algn="ctr"/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Session 1 </a:t>
                      </a:r>
                    </a:p>
                    <a:p>
                      <a:pPr algn="ctr"/>
                      <a:r>
                        <a:rPr lang="en-GB" sz="2100" b="1" dirty="0"/>
                        <a:t>5:10-5:30</a:t>
                      </a:r>
                    </a:p>
                  </a:txBody>
                  <a:tcPr marL="68580" marR="68580" marT="34290" marB="3429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Session 2</a:t>
                      </a:r>
                    </a:p>
                    <a:p>
                      <a:pPr algn="ctr"/>
                      <a:r>
                        <a:rPr lang="en-GB" sz="2100" b="1" dirty="0"/>
                        <a:t>5:30-5:45</a:t>
                      </a:r>
                    </a:p>
                  </a:txBody>
                  <a:tcPr marL="68580" marR="68580" marT="34290" marB="3429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Session 3</a:t>
                      </a:r>
                    </a:p>
                    <a:p>
                      <a:pPr algn="ctr"/>
                      <a:r>
                        <a:rPr lang="en-GB" sz="2100" b="1" dirty="0"/>
                        <a:t>5:45-6:00</a:t>
                      </a:r>
                    </a:p>
                  </a:txBody>
                  <a:tcPr marL="68580" marR="68580" marT="34290" marB="3429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Session 4</a:t>
                      </a:r>
                    </a:p>
                    <a:p>
                      <a:pPr algn="ctr"/>
                      <a:r>
                        <a:rPr lang="en-GB" sz="2100" b="1" dirty="0"/>
                        <a:t>6:00-6:15</a:t>
                      </a:r>
                    </a:p>
                  </a:txBody>
                  <a:tcPr marL="68580" marR="68580" marT="34290" marB="3429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Session 5</a:t>
                      </a:r>
                    </a:p>
                    <a:p>
                      <a:pPr algn="ctr"/>
                      <a:r>
                        <a:rPr lang="en-GB" sz="2100" b="1" dirty="0"/>
                        <a:t>6:15-6:30</a:t>
                      </a:r>
                    </a:p>
                  </a:txBody>
                  <a:tcPr marL="68580" marR="68580" marT="34290" marB="3429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Session 6</a:t>
                      </a:r>
                    </a:p>
                    <a:p>
                      <a:pPr algn="ctr"/>
                      <a:r>
                        <a:rPr lang="en-GB" sz="2100" b="1" dirty="0"/>
                        <a:t>6:30-6:45</a:t>
                      </a:r>
                    </a:p>
                  </a:txBody>
                  <a:tcPr marL="68580" marR="68580" marT="34290" marB="3429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491373"/>
                  </a:ext>
                </a:extLst>
              </a:tr>
              <a:tr h="708660">
                <a:tc>
                  <a:txBody>
                    <a:bodyPr/>
                    <a:lstStyle/>
                    <a:p>
                      <a:pPr algn="ctr"/>
                      <a:r>
                        <a:rPr lang="en-GB" sz="2100" b="1" baseline="0" dirty="0"/>
                        <a:t>Violet</a:t>
                      </a:r>
                    </a:p>
                    <a:p>
                      <a:pPr algn="ctr"/>
                      <a:r>
                        <a:rPr lang="en-GB" sz="2100" b="1" baseline="0" dirty="0"/>
                        <a:t>Ticket</a:t>
                      </a:r>
                      <a:endParaRPr lang="en-GB" sz="2100" b="1" dirty="0"/>
                    </a:p>
                  </a:txBody>
                  <a:tcPr marL="68580" marR="68580" marT="34290" marB="34290">
                    <a:solidFill>
                      <a:srgbClr val="E7B8FA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English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r>
                        <a:rPr lang="en-GB" sz="2100" baseline="0" dirty="0"/>
                        <a:t>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Science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r>
                        <a:rPr lang="en-GB" sz="2100" baseline="0" dirty="0"/>
                        <a:t>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Maths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r>
                        <a:rPr lang="en-GB" sz="2100" baseline="0" dirty="0"/>
                        <a:t>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5071189"/>
                  </a:ext>
                </a:extLst>
              </a:tr>
              <a:tr h="708660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Yellow ticket</a:t>
                      </a:r>
                    </a:p>
                  </a:txBody>
                  <a:tcPr marL="68580" marR="68580" marT="34290" marB="34290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Maths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English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Science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039039639"/>
                  </a:ext>
                </a:extLst>
              </a:tr>
              <a:tr h="708660">
                <a:tc>
                  <a:txBody>
                    <a:bodyPr/>
                    <a:lstStyle/>
                    <a:p>
                      <a:pPr algn="ctr"/>
                      <a:r>
                        <a:rPr lang="en-GB" sz="2100" b="1" dirty="0"/>
                        <a:t>Blue</a:t>
                      </a:r>
                    </a:p>
                    <a:p>
                      <a:pPr algn="ctr"/>
                      <a:r>
                        <a:rPr lang="en-GB" sz="2100" b="1" dirty="0"/>
                        <a:t>Ticket  </a:t>
                      </a:r>
                    </a:p>
                  </a:txBody>
                  <a:tcPr marL="68580" marR="68580" marT="34290" marB="34290"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Science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Maths 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English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100" dirty="0"/>
                        <a:t>Options</a:t>
                      </a:r>
                      <a:endParaRPr lang="en-GB" sz="2100" b="1" dirty="0"/>
                    </a:p>
                  </a:txBody>
                  <a:tcPr marL="68580" marR="68580" marT="34290" marB="34290"/>
                </a:tc>
                <a:extLst>
                  <a:ext uri="{0D108BD9-81ED-4DB2-BD59-A6C34878D82A}">
                    <a16:rowId xmlns:a16="http://schemas.microsoft.com/office/drawing/2014/main" val="40508949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093293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5F190648-DC38-4994-BE46-4DA7AAE70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9746" y="1549932"/>
            <a:ext cx="6244509" cy="3758137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73236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E83C9E28-0A3D-E04B-89D9-2D0ACBEFCD31}"/>
              </a:ext>
            </a:extLst>
          </p:cNvPr>
          <p:cNvSpPr/>
          <p:nvPr/>
        </p:nvSpPr>
        <p:spPr>
          <a:xfrm>
            <a:off x="32552" y="89362"/>
            <a:ext cx="9144000" cy="914213"/>
          </a:xfrm>
          <a:prstGeom prst="rect">
            <a:avLst/>
          </a:prstGeom>
          <a:solidFill>
            <a:srgbClr val="E4D6EE"/>
          </a:solidFill>
          <a:ln w="57150"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rgbClr val="431F77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                                        </a:t>
            </a:r>
            <a:r>
              <a:rPr kumimoji="0" lang="en-GB" sz="4000" i="0" u="none" strike="noStrike" kern="1200" cap="none" spc="0" normalizeH="0" baseline="0" noProof="0" dirty="0">
                <a:ln>
                  <a:noFill/>
                </a:ln>
                <a:solidFill>
                  <a:srgbClr val="431F77"/>
                </a:solidFill>
                <a:effectLst/>
                <a:uLnTx/>
                <a:uFillTx/>
                <a:latin typeface="Gill Sans"/>
              </a:rPr>
              <a:t>What</a:t>
            </a:r>
            <a:r>
              <a:rPr kumimoji="0" lang="en-GB" sz="4000" i="0" u="none" strike="noStrike" kern="1200" cap="none" spc="0" normalizeH="0" noProof="0" dirty="0">
                <a:ln>
                  <a:noFill/>
                </a:ln>
                <a:solidFill>
                  <a:srgbClr val="431F77"/>
                </a:solidFill>
                <a:effectLst/>
                <a:uLnTx/>
                <a:uFillTx/>
                <a:latin typeface="Gill Sans"/>
              </a:rPr>
              <a:t> Now?</a:t>
            </a:r>
            <a:endParaRPr kumimoji="0" lang="en-GB" sz="4000" i="0" u="none" strike="noStrike" kern="1200" cap="none" spc="0" normalizeH="0" baseline="0" noProof="0" dirty="0">
              <a:ln>
                <a:noFill/>
              </a:ln>
              <a:solidFill>
                <a:srgbClr val="431F77"/>
              </a:solidFill>
              <a:effectLst/>
              <a:uLnTx/>
              <a:uFillTx/>
              <a:latin typeface="Gill Sans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FF779B3F-5952-954F-8036-A5D87B472E57}"/>
              </a:ext>
            </a:extLst>
          </p:cNvPr>
          <p:cNvSpPr/>
          <p:nvPr/>
        </p:nvSpPr>
        <p:spPr>
          <a:xfrm>
            <a:off x="117671" y="135605"/>
            <a:ext cx="2207623" cy="82172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35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D972B35-4499-4A67-BBB9-FE39F47EEEB5}"/>
              </a:ext>
            </a:extLst>
          </p:cNvPr>
          <p:cNvSpPr/>
          <p:nvPr/>
        </p:nvSpPr>
        <p:spPr>
          <a:xfrm>
            <a:off x="2431254" y="1778207"/>
            <a:ext cx="6599078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57175" marR="0" lvl="0" indent="-257175" algn="l" defTabSz="6858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en-GB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95" y="249075"/>
            <a:ext cx="1962377" cy="623286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7669" y="1312010"/>
            <a:ext cx="8350076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i="0" u="none" strike="noStrike" kern="0" cap="none" spc="0" normalizeH="0" baseline="0" noProof="0" dirty="0">
                <a:ln>
                  <a:noFill/>
                </a:ln>
                <a:solidFill>
                  <a:srgbClr val="371E4A"/>
                </a:solidFill>
                <a:effectLst/>
                <a:uLnTx/>
                <a:uFillTx/>
                <a:latin typeface="Gill Sans"/>
              </a:rPr>
              <a:t>Collect your folder. Look at it tonight, show it to your parents, look at the specifications and websites  recommended. Also</a:t>
            </a:r>
            <a:r>
              <a:rPr kumimoji="0" lang="en-GB" sz="2400" i="0" u="none" strike="noStrike" kern="0" cap="none" spc="0" normalizeH="0" noProof="0" dirty="0">
                <a:ln>
                  <a:noFill/>
                </a:ln>
                <a:solidFill>
                  <a:srgbClr val="371E4A"/>
                </a:solidFill>
                <a:effectLst/>
                <a:uLnTx/>
                <a:uFillTx/>
                <a:latin typeface="Gill Sans"/>
              </a:rPr>
              <a:t> the CGP guides and workbooks</a:t>
            </a:r>
            <a:endParaRPr kumimoji="0" lang="en-GB" sz="2400" i="0" u="none" strike="noStrike" kern="0" cap="none" spc="0" normalizeH="0" baseline="0" noProof="0" dirty="0">
              <a:ln>
                <a:noFill/>
              </a:ln>
              <a:solidFill>
                <a:srgbClr val="371E4A"/>
              </a:solidFill>
              <a:effectLst/>
              <a:uLnTx/>
              <a:uFillTx/>
              <a:latin typeface="Gill San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i="0" u="none" strike="noStrike" kern="0" cap="none" spc="0" normalizeH="0" baseline="0" noProof="0" dirty="0">
              <a:ln>
                <a:noFill/>
              </a:ln>
              <a:solidFill>
                <a:srgbClr val="371E4A"/>
              </a:solidFill>
              <a:effectLst/>
              <a:uLnTx/>
              <a:uFillTx/>
              <a:latin typeface="Gill San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i="0" u="none" strike="noStrike" kern="0" cap="none" spc="0" normalizeH="0" baseline="0" noProof="0" dirty="0">
                <a:ln>
                  <a:noFill/>
                </a:ln>
                <a:solidFill>
                  <a:srgbClr val="371E4A"/>
                </a:solidFill>
                <a:effectLst/>
                <a:uLnTx/>
                <a:uFillTx/>
                <a:latin typeface="Gill Sans"/>
              </a:rPr>
              <a:t>NEXT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i="0" u="none" strike="noStrike" kern="0" cap="none" spc="0" normalizeH="0" baseline="0" noProof="0" dirty="0">
                <a:ln>
                  <a:noFill/>
                </a:ln>
                <a:solidFill>
                  <a:srgbClr val="371E4A"/>
                </a:solidFill>
                <a:effectLst/>
                <a:uLnTx/>
                <a:uFillTx/>
                <a:latin typeface="Gill Sans"/>
              </a:rPr>
              <a:t>Collect resources/revision materials from your teachers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400" i="0" u="none" strike="noStrike" kern="0" cap="none" spc="0" normalizeH="0" baseline="0" noProof="0" dirty="0">
                <a:ln>
                  <a:noFill/>
                </a:ln>
                <a:solidFill>
                  <a:srgbClr val="371E4A"/>
                </a:solidFill>
                <a:effectLst/>
                <a:uLnTx/>
                <a:uFillTx/>
                <a:latin typeface="Gill Sans"/>
              </a:rPr>
              <a:t>Ask them, make sure you get as much as you can this week and next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kern="0" dirty="0">
                <a:solidFill>
                  <a:srgbClr val="371E4A"/>
                </a:solidFill>
                <a:latin typeface="Gill Sans"/>
              </a:rPr>
              <a:t>Attend all revision sessions on offer. Your teachers are your best resource</a:t>
            </a:r>
          </a:p>
          <a:p>
            <a:pPr marL="342900" marR="0" lvl="0" indent="-34290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GB" sz="2400" kern="0" dirty="0">
                <a:solidFill>
                  <a:srgbClr val="371E4A"/>
                </a:solidFill>
                <a:latin typeface="Gill Sans"/>
              </a:rPr>
              <a:t>Start your 5 a day revision and daily practise  </a:t>
            </a:r>
            <a:endParaRPr kumimoji="0" lang="en-GB" sz="2400" i="0" u="none" strike="noStrike" kern="0" cap="none" spc="0" normalizeH="0" baseline="0" noProof="0" dirty="0">
              <a:ln>
                <a:noFill/>
              </a:ln>
              <a:solidFill>
                <a:srgbClr val="371E4A"/>
              </a:solidFill>
              <a:effectLst/>
              <a:uLnTx/>
              <a:uFillTx/>
              <a:latin typeface="Gill Sans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42004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2"/>
          <p:cNvPicPr>
            <a:picLocks noGrp="1" noChangeAspect="1"/>
          </p:cNvPicPr>
          <p:nvPr>
            <p:ph type="pic" sz="quarter" idx="11"/>
          </p:nvPr>
        </p:nvPicPr>
        <p:blipFill>
          <a:blip r:embed="rId2"/>
          <a:srcRect t="9172" b="9172"/>
          <a:stretch>
            <a:fillRect/>
          </a:stretch>
        </p:blipFill>
        <p:spPr>
          <a:xfrm>
            <a:off x="602672" y="579593"/>
            <a:ext cx="7786127" cy="5268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76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5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ED7BE3AAA864449899A9D007E99476" ma:contentTypeVersion="12" ma:contentTypeDescription="Create a new document." ma:contentTypeScope="" ma:versionID="65e89e593cb329be702dd0d1f7d334ce">
  <xsd:schema xmlns:xsd="http://www.w3.org/2001/XMLSchema" xmlns:xs="http://www.w3.org/2001/XMLSchema" xmlns:p="http://schemas.microsoft.com/office/2006/metadata/properties" xmlns:ns3="a80fe6b0-908c-4fce-8bc8-ecae71acf285" xmlns:ns4="2f6ad769-5636-403c-b8c3-ce2578ca05d8" targetNamespace="http://schemas.microsoft.com/office/2006/metadata/properties" ma:root="true" ma:fieldsID="b7e28e802be1832701d484c8ec53091c" ns3:_="" ns4:_="">
    <xsd:import namespace="a80fe6b0-908c-4fce-8bc8-ecae71acf285"/>
    <xsd:import namespace="2f6ad769-5636-403c-b8c3-ce2578ca05d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4:SharedWithUsers" minOccurs="0"/>
                <xsd:element ref="ns4:SharedWithDetails" minOccurs="0"/>
                <xsd:element ref="ns4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80fe6b0-908c-4fce-8bc8-ecae71acf2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f6ad769-5636-403c-b8c3-ce2578ca05d8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E58FA6E8-CE25-4730-9857-B0A919518CF8}">
  <ds:schemaRefs>
    <ds:schemaRef ds:uri="http://schemas.microsoft.com/office/2006/metadata/properties"/>
    <ds:schemaRef ds:uri="a80fe6b0-908c-4fce-8bc8-ecae71acf285"/>
    <ds:schemaRef ds:uri="2f6ad769-5636-403c-b8c3-ce2578ca05d8"/>
    <ds:schemaRef ds:uri="http://schemas.microsoft.com/office/2006/documentManagement/types"/>
    <ds:schemaRef ds:uri="http://purl.org/dc/dcmitype/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</ds:schemaRefs>
</ds:datastoreItem>
</file>

<file path=customXml/itemProps2.xml><?xml version="1.0" encoding="utf-8"?>
<ds:datastoreItem xmlns:ds="http://schemas.openxmlformats.org/officeDocument/2006/customXml" ds:itemID="{0A6CD7B5-854F-406E-A800-86917CD820A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80fe6b0-908c-4fce-8bc8-ecae71acf285"/>
    <ds:schemaRef ds:uri="2f6ad769-5636-403c-b8c3-ce2578ca05d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51C23E-4443-4ABE-8065-DF889A46DDD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5327</TotalTime>
  <Words>509</Words>
  <Application>Microsoft Office PowerPoint</Application>
  <PresentationFormat>On-screen Show (4:3)</PresentationFormat>
  <Paragraphs>160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14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Gill Sans</vt:lpstr>
      <vt:lpstr>Times New Roman</vt:lpstr>
      <vt:lpstr>Wingdings</vt:lpstr>
      <vt:lpstr>Office Theme</vt:lpstr>
      <vt:lpstr>1_Office Theme</vt:lpstr>
      <vt:lpstr>4_Office Theme</vt:lpstr>
      <vt:lpstr>5_Office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Maximise subject support timings</vt:lpstr>
      <vt:lpstr>PowerPoint Presentation</vt:lpstr>
      <vt:lpstr>PowerPoint Presentation</vt:lpstr>
      <vt:lpstr>PowerPoint Presentation</vt:lpstr>
    </vt:vector>
  </TitlesOfParts>
  <Company>Faction Creative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Rob Milner</dc:creator>
  <cp:lastModifiedBy>Mrs A St John</cp:lastModifiedBy>
  <cp:revision>143</cp:revision>
  <dcterms:created xsi:type="dcterms:W3CDTF">2017-09-05T10:55:07Z</dcterms:created>
  <dcterms:modified xsi:type="dcterms:W3CDTF">2022-09-29T17:20:48Z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0x010100D9ED7BE3AAA864449899A9D007E99476</vt:lpwstr>
  </property>
</Properties>
</file>