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B5C"/>
    <a:srgbClr val="F2D6C2"/>
    <a:srgbClr val="FF5D5D"/>
    <a:srgbClr val="D85D09"/>
    <a:srgbClr val="478942"/>
    <a:srgbClr val="F49F4C"/>
    <a:srgbClr val="B3D6B0"/>
    <a:srgbClr val="DB0303"/>
    <a:srgbClr val="614283"/>
    <a:srgbClr val="E2C3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99396-6793-4B09-AAA8-A6391A10FD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2D291E-7E83-4B3F-AA39-8AF96C66F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23E69-63FB-4193-9D64-7C183CB36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D30C3-0D9E-4DE6-87A4-AAFED4089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03431-4E06-4102-A630-25D4BC72B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91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DEC00-C913-4193-A8FE-3D001643A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B4701-2650-41C8-9537-2D6A97DBE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2E4AE-C36D-43B2-AD80-C097B7317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893CC-C832-4485-B7C1-0505AC44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47C37-A072-483B-9BA8-21C8757C1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75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3D520-7CDB-4DAA-8285-7442E47AF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08041-95CD-4D62-A9E6-B7D18FABE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A1FE61-7EC8-4549-86F2-735A23D9D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D7714-C1F8-4F56-99C5-DB541F46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79D7DB-84A1-4DCB-B271-C3D40D6F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448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310B9-168A-4F6D-8C2D-8AA4EE306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97379-924E-484D-9812-257C3F8DF1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B18A7D-89E4-488D-9318-BF311286D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71DA6-0A0B-4E60-A849-086F18116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3CFEA5-D51C-4462-9411-B57540873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9B6680-7420-47C3-9BD4-FF5FF5F55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25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EFE6C-E55D-4E34-AE86-842D16C2B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99D098-A16C-48EC-A150-8E172841A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E6760F-FB46-4E71-876E-606A4EFB9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FEAA42-5470-4C14-87B7-431489CC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6A7B04-0E35-45D3-9F96-E8FD12E0CA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B0F411-6E42-47B7-AFA9-741322C7B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E27811-3910-445B-806E-3D8A4F48B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F621FB-64EF-46E8-9E4C-DC7C46CF7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09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56976-BBD9-4E95-A395-4EAC8C901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07FDC-823B-44EC-A355-61D517855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012CF2-36FB-4AD2-A997-AE48145D1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5A2427-FCF9-4268-AF7A-66E8147DB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39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0EA796-8F56-48DA-AF56-ABD746E8D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E5D2EB-820D-4301-829C-133D65C9E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CA5D29-07E5-47EF-B080-E7A7899D8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97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1A475-05D7-4420-AAC2-8DC899515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D85D6-8576-4437-B478-72DBC46C1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CEFC2A-97C3-4DEE-8983-D84C4E82D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3F7A9-A4D0-4443-ACFE-B5DE5802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FEC84F-EAEB-4171-AABA-8751B15C0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627FF-27F2-4A0B-BFA5-E21970E26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511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F651C-6EAB-4736-A22D-F6B1852F0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638D95-3A3B-47A1-A8AA-B0E0809277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B44962-0ABC-44E8-8182-9EEA2D954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1FD1C-499F-48FD-80F5-042D73AAD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E00DA2-9AF8-4A48-9224-3692B7C04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02C07D-773D-49E0-B171-FB9E389B4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323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6860D-D60F-41ED-B79E-D184E29AB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2C24F4-F25B-4565-9F4F-DE67D63BE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EEBA9-1426-4681-9427-9910ED4AF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3DD41-76C1-45C6-B010-AAC1B47E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78330-B8FF-42CA-A666-319A9436F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90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CE699E-D97B-41C4-8AF5-78A0274084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B8B758-5774-476E-A02B-1CF5C789D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46978E-DF6E-41EB-8D05-A009DB7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C0C945-D194-4305-BEC3-790C164E8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17BE1-F2DE-4A16-8486-40F28E266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5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FA50F2-C96E-4D60-B004-3180C7CD3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F809E1-DC95-4EFF-9018-F84D2B509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9EC62B-DE83-4C75-802E-54B23F7BBA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A6D45-45F2-418A-A09B-C356909468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9419D-6E4F-458E-ADDF-B885623792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97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6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057788F-7070-427A-90C9-1A06BDEE4532}"/>
              </a:ext>
            </a:extLst>
          </p:cNvPr>
          <p:cNvSpPr/>
          <p:nvPr/>
        </p:nvSpPr>
        <p:spPr>
          <a:xfrm>
            <a:off x="8752640" y="896859"/>
            <a:ext cx="4761434" cy="5731512"/>
          </a:xfrm>
          <a:prstGeom prst="roundRect">
            <a:avLst/>
          </a:prstGeom>
          <a:solidFill>
            <a:srgbClr val="ED1B5C"/>
          </a:solidFill>
          <a:ln>
            <a:solidFill>
              <a:srgbClr val="D85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B83E4F-8854-4C69-AA53-4D39AAD00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6469" y="-278296"/>
            <a:ext cx="4879444" cy="13255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Creative Disciplines</a:t>
            </a:r>
            <a:endParaRPr lang="en-GB" dirty="0">
              <a:solidFill>
                <a:srgbClr val="ED1B5C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FA5583-235A-45EE-B27E-DC063D286E1F}"/>
              </a:ext>
            </a:extLst>
          </p:cNvPr>
          <p:cNvSpPr/>
          <p:nvPr/>
        </p:nvSpPr>
        <p:spPr>
          <a:xfrm>
            <a:off x="123614" y="743784"/>
            <a:ext cx="4916503" cy="599303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6996B-D7DE-4694-8182-1123464B7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2539" y="896859"/>
            <a:ext cx="1109870" cy="4537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chemeClr val="accent4"/>
                </a:solidFill>
                <a:latin typeface="Bahnschrift Light SemiCondensed" panose="020B0502040204020203" pitchFamily="34" charset="0"/>
              </a:rPr>
              <a:t>Bodies</a:t>
            </a:r>
            <a:endParaRPr lang="en-GB" b="1" u="sng" dirty="0">
              <a:solidFill>
                <a:schemeClr val="accent4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496E4-3E37-4BB9-926E-0AB40E490B2D}"/>
              </a:ext>
            </a:extLst>
          </p:cNvPr>
          <p:cNvSpPr txBox="1"/>
          <p:nvPr/>
        </p:nvSpPr>
        <p:spPr>
          <a:xfrm>
            <a:off x="265045" y="1182618"/>
            <a:ext cx="329979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Skills</a:t>
            </a:r>
            <a:endParaRPr lang="en-US" sz="2000" b="1" u="sng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Shapes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Balances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Landings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Rotations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Twists</a:t>
            </a:r>
          </a:p>
          <a:p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Synchronisation</a:t>
            </a:r>
            <a:endParaRPr lang="en-US" sz="20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Rhythm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Routines</a:t>
            </a:r>
          </a:p>
          <a:p>
            <a:endParaRPr lang="en-US" sz="20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r>
              <a:rPr lang="en-US" sz="2400" b="1" u="sng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Components of Fitness</a:t>
            </a:r>
            <a:endParaRPr lang="en-US" sz="20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Co-ordination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Flexibility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Balance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Power</a:t>
            </a:r>
          </a:p>
          <a:p>
            <a:endParaRPr lang="en-US" sz="20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8CB89C7-318B-4468-AE5B-C2157E0E2D53}"/>
              </a:ext>
            </a:extLst>
          </p:cNvPr>
          <p:cNvGrpSpPr/>
          <p:nvPr/>
        </p:nvGrpSpPr>
        <p:grpSpPr>
          <a:xfrm>
            <a:off x="5220990" y="806238"/>
            <a:ext cx="3395336" cy="2984185"/>
            <a:chOff x="3937553" y="715617"/>
            <a:chExt cx="2713382" cy="4439478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DDB9F86-B7D8-4E7D-9303-2DF618BA2FAF}"/>
                </a:ext>
              </a:extLst>
            </p:cNvPr>
            <p:cNvSpPr/>
            <p:nvPr/>
          </p:nvSpPr>
          <p:spPr>
            <a:xfrm>
              <a:off x="3937553" y="715617"/>
              <a:ext cx="2713382" cy="4439478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9A6FA7F-628D-43E8-9590-52DCF3DB15FD}"/>
                </a:ext>
              </a:extLst>
            </p:cNvPr>
            <p:cNvSpPr txBox="1"/>
            <p:nvPr/>
          </p:nvSpPr>
          <p:spPr>
            <a:xfrm>
              <a:off x="4075044" y="1336768"/>
              <a:ext cx="2438400" cy="38003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Knowledge of skills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Flight and rotation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How to score points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Types of events and competitions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Memory of routines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How to provide feedback</a:t>
              </a:r>
            </a:p>
            <a:p>
              <a:endPara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endParaRPr>
            </a:p>
          </p:txBody>
        </p:sp>
        <p:sp>
          <p:nvSpPr>
            <p:cNvPr id="7" name="Content Placeholder 2">
              <a:extLst>
                <a:ext uri="{FF2B5EF4-FFF2-40B4-BE49-F238E27FC236}">
                  <a16:creationId xmlns:a16="http://schemas.microsoft.com/office/drawing/2014/main" id="{96A6FDC3-2574-49BA-B761-023D75E34C81}"/>
                </a:ext>
              </a:extLst>
            </p:cNvPr>
            <p:cNvSpPr txBox="1">
              <a:spLocks/>
            </p:cNvSpPr>
            <p:nvPr/>
          </p:nvSpPr>
          <p:spPr>
            <a:xfrm>
              <a:off x="4916672" y="727303"/>
              <a:ext cx="1179559" cy="1867221"/>
            </a:xfrm>
            <a:prstGeom prst="rect">
              <a:avLst/>
            </a:prstGeom>
            <a:ln>
              <a:noFill/>
            </a:ln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b="1" u="sng" dirty="0">
                  <a:solidFill>
                    <a:schemeClr val="accent2"/>
                  </a:solidFill>
                  <a:latin typeface="Bahnschrift Light SemiCondensed" panose="020B0502040204020203" pitchFamily="34" charset="0"/>
                </a:rPr>
                <a:t>Minds</a:t>
              </a:r>
              <a:endParaRPr lang="en-GB" b="1" u="sng" dirty="0">
                <a:solidFill>
                  <a:schemeClr val="accent2"/>
                </a:solidFill>
                <a:latin typeface="Bahnschrift Light SemiCondensed" panose="020B0502040204020203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142ACE7-20F1-42A3-8C41-288DDC9D383C}"/>
              </a:ext>
            </a:extLst>
          </p:cNvPr>
          <p:cNvGrpSpPr/>
          <p:nvPr/>
        </p:nvGrpSpPr>
        <p:grpSpPr>
          <a:xfrm>
            <a:off x="5185319" y="3940799"/>
            <a:ext cx="3458817" cy="2758263"/>
            <a:chOff x="3761960" y="783609"/>
            <a:chExt cx="3458817" cy="244246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60F668D-C78D-416F-82B2-79BE03075A80}"/>
                </a:ext>
              </a:extLst>
            </p:cNvPr>
            <p:cNvSpPr/>
            <p:nvPr/>
          </p:nvSpPr>
          <p:spPr>
            <a:xfrm>
              <a:off x="3761960" y="783609"/>
              <a:ext cx="3458817" cy="239568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Content Placeholder 2">
              <a:extLst>
                <a:ext uri="{FF2B5EF4-FFF2-40B4-BE49-F238E27FC236}">
                  <a16:creationId xmlns:a16="http://schemas.microsoft.com/office/drawing/2014/main" id="{275F966E-46D6-4907-8C0B-A1C61611C199}"/>
                </a:ext>
              </a:extLst>
            </p:cNvPr>
            <p:cNvSpPr txBox="1">
              <a:spLocks/>
            </p:cNvSpPr>
            <p:nvPr/>
          </p:nvSpPr>
          <p:spPr>
            <a:xfrm>
              <a:off x="4858886" y="783609"/>
              <a:ext cx="1109870" cy="453749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b="1" u="sng" dirty="0">
                  <a:solidFill>
                    <a:srgbClr val="FF5050"/>
                  </a:solidFill>
                  <a:latin typeface="Bahnschrift Light SemiCondensed" panose="020B0502040204020203" pitchFamily="34" charset="0"/>
                </a:rPr>
                <a:t>Hearts</a:t>
              </a:r>
              <a:endParaRPr lang="en-GB" b="1" u="sng" dirty="0">
                <a:solidFill>
                  <a:srgbClr val="FF5050"/>
                </a:solidFill>
                <a:latin typeface="Bahnschrift Light SemiCondensed" panose="020B0502040204020203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B2BB169-C037-4117-AD0D-D83C7792E45B}"/>
                </a:ext>
              </a:extLst>
            </p:cNvPr>
            <p:cNvSpPr txBox="1"/>
            <p:nvPr/>
          </p:nvSpPr>
          <p:spPr>
            <a:xfrm>
              <a:off x="3857505" y="1236542"/>
              <a:ext cx="3299791" cy="198953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Confidence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Motivation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Resilience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Composure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Encouragement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Support</a:t>
              </a:r>
            </a:p>
            <a:p>
              <a:endPara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3632037D-0326-4D2A-AB53-C42C76D0750C}"/>
              </a:ext>
            </a:extLst>
          </p:cNvPr>
          <p:cNvSpPr txBox="1"/>
          <p:nvPr/>
        </p:nvSpPr>
        <p:spPr>
          <a:xfrm>
            <a:off x="8788373" y="923752"/>
            <a:ext cx="3693455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chemeClr val="bg1"/>
                </a:solidFill>
                <a:latin typeface="Bahnschrift Light SemiCondensed" panose="020B0502040204020203" pitchFamily="34" charset="0"/>
              </a:rPr>
              <a:t>Can you talk the talk?</a:t>
            </a:r>
          </a:p>
          <a:p>
            <a:pPr algn="ctr"/>
            <a:endParaRPr lang="en-US" sz="16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pPr algn="ctr"/>
            <a:endParaRPr lang="en-US" sz="16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77B828-DEE5-437B-9B42-E167355A5C9A}"/>
              </a:ext>
            </a:extLst>
          </p:cNvPr>
          <p:cNvSpPr/>
          <p:nvPr/>
        </p:nvSpPr>
        <p:spPr>
          <a:xfrm>
            <a:off x="228066" y="106017"/>
            <a:ext cx="2689305" cy="496451"/>
          </a:xfrm>
          <a:prstGeom prst="roundRect">
            <a:avLst/>
          </a:prstGeom>
          <a:noFill/>
          <a:ln w="38100">
            <a:solidFill>
              <a:srgbClr val="ED1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/>
              <a:t>Team Disciplines</a:t>
            </a:r>
            <a:endParaRPr lang="en-GB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08EF43A-C5AA-4A55-8CCB-33B1C47F7A86}"/>
              </a:ext>
            </a:extLst>
          </p:cNvPr>
          <p:cNvSpPr/>
          <p:nvPr/>
        </p:nvSpPr>
        <p:spPr>
          <a:xfrm rot="10800000">
            <a:off x="277549" y="190962"/>
            <a:ext cx="603880" cy="302543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3AE69E7-EA0E-4F55-9487-C372B7DFECFA}"/>
              </a:ext>
            </a:extLst>
          </p:cNvPr>
          <p:cNvSpPr/>
          <p:nvPr/>
        </p:nvSpPr>
        <p:spPr>
          <a:xfrm>
            <a:off x="8984079" y="136261"/>
            <a:ext cx="3072620" cy="496451"/>
          </a:xfrm>
          <a:prstGeom prst="roundRect">
            <a:avLst/>
          </a:prstGeom>
          <a:noFill/>
          <a:ln w="38100">
            <a:solidFill>
              <a:srgbClr val="ED1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Summer Disciplines</a:t>
            </a:r>
            <a:endParaRPr lang="en-GB" dirty="0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E6F1C4DF-3037-4EBF-8CCE-5EB678277695}"/>
              </a:ext>
            </a:extLst>
          </p:cNvPr>
          <p:cNvSpPr/>
          <p:nvPr/>
        </p:nvSpPr>
        <p:spPr>
          <a:xfrm>
            <a:off x="11133357" y="250344"/>
            <a:ext cx="781094" cy="302543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E7497EB-D20D-434C-B429-012532BD6D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262983"/>
              </p:ext>
            </p:extLst>
          </p:nvPr>
        </p:nvGraphicFramePr>
        <p:xfrm>
          <a:off x="2527262" y="1406017"/>
          <a:ext cx="2324783" cy="25965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2289">
                  <a:extLst>
                    <a:ext uri="{9D8B030D-6E8A-4147-A177-3AD203B41FA5}">
                      <a16:colId xmlns:a16="http://schemas.microsoft.com/office/drawing/2014/main" val="3652052598"/>
                    </a:ext>
                  </a:extLst>
                </a:gridCol>
                <a:gridCol w="755794">
                  <a:extLst>
                    <a:ext uri="{9D8B030D-6E8A-4147-A177-3AD203B41FA5}">
                      <a16:colId xmlns:a16="http://schemas.microsoft.com/office/drawing/2014/main" val="421004459"/>
                    </a:ext>
                  </a:extLst>
                </a:gridCol>
                <a:gridCol w="956700">
                  <a:extLst>
                    <a:ext uri="{9D8B030D-6E8A-4147-A177-3AD203B41FA5}">
                      <a16:colId xmlns:a16="http://schemas.microsoft.com/office/drawing/2014/main" val="749797816"/>
                    </a:ext>
                  </a:extLst>
                </a:gridCol>
              </a:tblGrid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  <a:latin typeface="Bahnschrift Light" panose="020B0502040204020203" pitchFamily="34" charset="0"/>
                        </a:rPr>
                        <a:t>Lesson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Bahnschrift Light" panose="020B0502040204020203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D5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  <a:latin typeface="Bahnschrift Light" panose="020B0502040204020203" pitchFamily="34" charset="0"/>
                        </a:rPr>
                        <a:t>Afterschool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Bahnschrift Light" panose="020B0502040204020203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  <a:latin typeface="Bahnschrift Light" panose="020B0502040204020203" pitchFamily="34" charset="0"/>
                        </a:rPr>
                        <a:t>Outside School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Bahnschrift Light" panose="020B0502040204020203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331330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5717865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3614599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35838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527558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874490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389344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78675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8589154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A355A934-941D-4838-879E-42098D47A803}"/>
              </a:ext>
            </a:extLst>
          </p:cNvPr>
          <p:cNvSpPr txBox="1"/>
          <p:nvPr/>
        </p:nvSpPr>
        <p:spPr>
          <a:xfrm>
            <a:off x="8984078" y="1441659"/>
            <a:ext cx="320792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Flexibility</a:t>
            </a:r>
            <a:r>
              <a:rPr lang="en-US" dirty="0">
                <a:solidFill>
                  <a:schemeClr val="bg1"/>
                </a:solidFill>
              </a:rPr>
              <a:t> – The ability to move a joint through it’s full range of motion</a:t>
            </a:r>
          </a:p>
          <a:p>
            <a:r>
              <a:rPr lang="en-US" b="1" dirty="0">
                <a:solidFill>
                  <a:schemeClr val="bg1"/>
                </a:solidFill>
              </a:rPr>
              <a:t>Aesthetics </a:t>
            </a:r>
            <a:r>
              <a:rPr lang="en-US" dirty="0">
                <a:solidFill>
                  <a:schemeClr val="bg1"/>
                </a:solidFill>
              </a:rPr>
              <a:t>– The presentation of something.</a:t>
            </a:r>
          </a:p>
          <a:p>
            <a:r>
              <a:rPr lang="en-US" b="1" dirty="0">
                <a:solidFill>
                  <a:schemeClr val="bg1"/>
                </a:solidFill>
              </a:rPr>
              <a:t>Rotation</a:t>
            </a:r>
            <a:r>
              <a:rPr lang="en-US" dirty="0">
                <a:solidFill>
                  <a:schemeClr val="bg1"/>
                </a:solidFill>
              </a:rPr>
              <a:t> – The movement of the body around an axis</a:t>
            </a:r>
          </a:p>
          <a:p>
            <a:r>
              <a:rPr lang="en-US" b="1" dirty="0">
                <a:solidFill>
                  <a:schemeClr val="bg1"/>
                </a:solidFill>
              </a:rPr>
              <a:t>Rhythm </a:t>
            </a:r>
            <a:r>
              <a:rPr lang="en-US" dirty="0">
                <a:solidFill>
                  <a:schemeClr val="bg1"/>
                </a:solidFill>
              </a:rPr>
              <a:t>– a repeated flow of movement or sound.</a:t>
            </a:r>
          </a:p>
          <a:p>
            <a:r>
              <a:rPr lang="en-US" b="1" dirty="0">
                <a:solidFill>
                  <a:schemeClr val="bg1"/>
                </a:solidFill>
              </a:rPr>
              <a:t>Balance – </a:t>
            </a:r>
            <a:r>
              <a:rPr lang="en-US" dirty="0">
                <a:solidFill>
                  <a:schemeClr val="bg1"/>
                </a:solidFill>
              </a:rPr>
              <a:t>The ability to maintain centre of mass over a base of support.</a:t>
            </a:r>
          </a:p>
          <a:p>
            <a:r>
              <a:rPr lang="en-US" b="1" dirty="0">
                <a:solidFill>
                  <a:schemeClr val="bg1"/>
                </a:solidFill>
              </a:rPr>
              <a:t>Flight </a:t>
            </a:r>
            <a:r>
              <a:rPr lang="en-US" dirty="0">
                <a:solidFill>
                  <a:schemeClr val="bg1"/>
                </a:solidFill>
              </a:rPr>
              <a:t>– The movement of the body through the air.</a:t>
            </a:r>
          </a:p>
          <a:p>
            <a:r>
              <a:rPr lang="en-US" b="1" dirty="0">
                <a:solidFill>
                  <a:schemeClr val="bg1"/>
                </a:solidFill>
              </a:rPr>
              <a:t>Choreography – </a:t>
            </a:r>
            <a:r>
              <a:rPr lang="en-US" dirty="0">
                <a:solidFill>
                  <a:schemeClr val="bg1"/>
                </a:solidFill>
              </a:rPr>
              <a:t>The sequencing of dance elements in a routine.</a:t>
            </a:r>
          </a:p>
          <a:p>
            <a:r>
              <a:rPr lang="en-US" b="1" dirty="0">
                <a:solidFill>
                  <a:schemeClr val="bg1"/>
                </a:solidFill>
              </a:rPr>
              <a:t>Synchronicity – </a:t>
            </a:r>
            <a:r>
              <a:rPr lang="en-US" dirty="0">
                <a:solidFill>
                  <a:schemeClr val="bg1"/>
                </a:solidFill>
              </a:rPr>
              <a:t>The ability to perform in time together</a:t>
            </a:r>
            <a:endParaRPr lang="en-US" b="1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E2A8E408-AFED-483F-8331-F5656C0E6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3466" y="4874957"/>
            <a:ext cx="1724025" cy="5715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88F7CA43-4AC6-4DB4-A985-7088155CE715}"/>
              </a:ext>
            </a:extLst>
          </p:cNvPr>
          <p:cNvGrpSpPr/>
          <p:nvPr/>
        </p:nvGrpSpPr>
        <p:grpSpPr>
          <a:xfrm>
            <a:off x="3136458" y="4792935"/>
            <a:ext cx="1602187" cy="1601036"/>
            <a:chOff x="7222821" y="2482381"/>
            <a:chExt cx="1602187" cy="1601036"/>
          </a:xfrm>
        </p:grpSpPr>
        <p:pic>
          <p:nvPicPr>
            <p:cNvPr id="20" name="Picture 2" descr="✓ gymnastic symbol free vector eps, cdr, ai, svg vector illustration  graphic art">
              <a:extLst>
                <a:ext uri="{FF2B5EF4-FFF2-40B4-BE49-F238E27FC236}">
                  <a16:creationId xmlns:a16="http://schemas.microsoft.com/office/drawing/2014/main" id="{51F98B3A-7787-4F27-945F-58E5C7137A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9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114" y="2694470"/>
              <a:ext cx="1283603" cy="11977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Circle: Hollow 28">
              <a:extLst>
                <a:ext uri="{FF2B5EF4-FFF2-40B4-BE49-F238E27FC236}">
                  <a16:creationId xmlns:a16="http://schemas.microsoft.com/office/drawing/2014/main" id="{F0CB4A78-C1AD-4D2C-9E2A-EE9958ACFB7A}"/>
                </a:ext>
              </a:extLst>
            </p:cNvPr>
            <p:cNvSpPr/>
            <p:nvPr/>
          </p:nvSpPr>
          <p:spPr>
            <a:xfrm>
              <a:off x="7222821" y="2482381"/>
              <a:ext cx="1602187" cy="1601036"/>
            </a:xfrm>
            <a:prstGeom prst="donut">
              <a:avLst>
                <a:gd name="adj" fmla="val 9578"/>
              </a:avLst>
            </a:prstGeom>
            <a:solidFill>
              <a:srgbClr val="ED1B5C"/>
            </a:solidFill>
            <a:ln>
              <a:solidFill>
                <a:srgbClr val="ED1B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2" name="Circle: Hollow 31">
              <a:extLst>
                <a:ext uri="{FF2B5EF4-FFF2-40B4-BE49-F238E27FC236}">
                  <a16:creationId xmlns:a16="http://schemas.microsoft.com/office/drawing/2014/main" id="{7310A164-4DEF-4087-9D5F-2B0ED8D35198}"/>
                </a:ext>
              </a:extLst>
            </p:cNvPr>
            <p:cNvSpPr/>
            <p:nvPr/>
          </p:nvSpPr>
          <p:spPr>
            <a:xfrm>
              <a:off x="7317072" y="2612191"/>
              <a:ext cx="1409001" cy="1362670"/>
            </a:xfrm>
            <a:prstGeom prst="donut">
              <a:avLst>
                <a:gd name="adj" fmla="val 4252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0300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4" name="Picture 36" descr="Members Privacy Policy - British Gymnastics">
            <a:extLst>
              <a:ext uri="{FF2B5EF4-FFF2-40B4-BE49-F238E27FC236}">
                <a16:creationId xmlns:a16="http://schemas.microsoft.com/office/drawing/2014/main" id="{4DFA7883-593D-4135-9718-1EA0BB23A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8531" y="201302"/>
            <a:ext cx="1635403" cy="163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Website Privacy Policy - All England Dance">
            <a:extLst>
              <a:ext uri="{FF2B5EF4-FFF2-40B4-BE49-F238E27FC236}">
                <a16:creationId xmlns:a16="http://schemas.microsoft.com/office/drawing/2014/main" id="{F191AE3B-EE78-4AC2-AF70-CF9B0942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138" y="596024"/>
            <a:ext cx="2431364" cy="125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Youtube Logo Vector Art, Icons, and Graphics for Free Download">
            <a:extLst>
              <a:ext uri="{FF2B5EF4-FFF2-40B4-BE49-F238E27FC236}">
                <a16:creationId xmlns:a16="http://schemas.microsoft.com/office/drawing/2014/main" id="{9B88BA1B-79D6-4A9A-9D55-FE6F889B4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119" y="3788002"/>
            <a:ext cx="2792577" cy="104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FA5583-235A-45EE-B27E-DC063D286E1F}"/>
              </a:ext>
            </a:extLst>
          </p:cNvPr>
          <p:cNvSpPr/>
          <p:nvPr/>
        </p:nvSpPr>
        <p:spPr>
          <a:xfrm>
            <a:off x="81175" y="641364"/>
            <a:ext cx="3944710" cy="7196350"/>
          </a:xfrm>
          <a:prstGeom prst="roundRect">
            <a:avLst/>
          </a:prstGeom>
          <a:solidFill>
            <a:srgbClr val="F2D6C2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6996B-D7DE-4694-8182-1123464B7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35" y="655595"/>
            <a:ext cx="3458817" cy="4537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Becoming an Expert</a:t>
            </a:r>
            <a:endParaRPr lang="en-GB" b="1" u="sng" dirty="0">
              <a:solidFill>
                <a:srgbClr val="ED1B5C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1E2493E-A7E8-478C-8516-4041EDE7CB09}"/>
              </a:ext>
            </a:extLst>
          </p:cNvPr>
          <p:cNvSpPr/>
          <p:nvPr/>
        </p:nvSpPr>
        <p:spPr>
          <a:xfrm>
            <a:off x="7614976" y="2359563"/>
            <a:ext cx="4412439" cy="4223299"/>
          </a:xfrm>
          <a:prstGeom prst="ellipse">
            <a:avLst/>
          </a:prstGeom>
          <a:solidFill>
            <a:srgbClr val="ED1B5C"/>
          </a:solidFill>
          <a:ln>
            <a:solidFill>
              <a:srgbClr val="ED1B5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EBE004B-46F3-43CF-9E41-E40C0A1CDEF0}"/>
              </a:ext>
            </a:extLst>
          </p:cNvPr>
          <p:cNvSpPr/>
          <p:nvPr/>
        </p:nvSpPr>
        <p:spPr>
          <a:xfrm>
            <a:off x="7922147" y="2595599"/>
            <a:ext cx="3798096" cy="370936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8FE9F4-9EC6-46EA-AFAD-D07B0207DD39}"/>
              </a:ext>
            </a:extLst>
          </p:cNvPr>
          <p:cNvSpPr txBox="1"/>
          <p:nvPr/>
        </p:nvSpPr>
        <p:spPr>
          <a:xfrm>
            <a:off x="8707591" y="2669671"/>
            <a:ext cx="2192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SHOW what you KNOW</a:t>
            </a:r>
            <a:endParaRPr lang="en-GB" sz="2800" b="1" u="sng" dirty="0">
              <a:solidFill>
                <a:srgbClr val="ED1B5C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632037D-0326-4D2A-AB53-C42C76D0750C}"/>
              </a:ext>
            </a:extLst>
          </p:cNvPr>
          <p:cNvSpPr txBox="1"/>
          <p:nvPr/>
        </p:nvSpPr>
        <p:spPr>
          <a:xfrm>
            <a:off x="7978051" y="3582956"/>
            <a:ext cx="3651803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Bahnschrift Light SemiCondensed" panose="020B0502040204020203" pitchFamily="34" charset="0"/>
              </a:rPr>
              <a:t>Attend after school Trampolining, Gymnastics or Dance.</a:t>
            </a: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  <a:p>
            <a:pPr algn="ctr"/>
            <a:r>
              <a:rPr lang="en-US" dirty="0">
                <a:latin typeface="Bahnschrift Light SemiCondensed" panose="020B0502040204020203" pitchFamily="34" charset="0"/>
              </a:rPr>
              <a:t>Write a review of a performance highlighting different skills used</a:t>
            </a: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  <a:p>
            <a:pPr algn="ctr"/>
            <a:r>
              <a:rPr lang="en-US" dirty="0">
                <a:latin typeface="Bahnschrift Light SemiCondensed" panose="020B0502040204020203" pitchFamily="34" charset="0"/>
              </a:rPr>
              <a:t>Record </a:t>
            </a:r>
            <a:r>
              <a:rPr lang="en-US">
                <a:latin typeface="Bahnschrift Light SemiCondensed" panose="020B0502040204020203" pitchFamily="34" charset="0"/>
              </a:rPr>
              <a:t>a routine </a:t>
            </a:r>
            <a:r>
              <a:rPr lang="en-US" dirty="0">
                <a:latin typeface="Bahnschrift Light SemiCondensed" panose="020B0502040204020203" pitchFamily="34" charset="0"/>
              </a:rPr>
              <a:t>to be used as a WAGOLL in lessons</a:t>
            </a: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08EF43A-C5AA-4A55-8CCB-33B1C47F7A86}"/>
              </a:ext>
            </a:extLst>
          </p:cNvPr>
          <p:cNvSpPr/>
          <p:nvPr/>
        </p:nvSpPr>
        <p:spPr>
          <a:xfrm rot="10800000">
            <a:off x="478735" y="159428"/>
            <a:ext cx="603880" cy="302543"/>
          </a:xfrm>
          <a:prstGeom prst="rightArrow">
            <a:avLst/>
          </a:prstGeom>
          <a:solidFill>
            <a:srgbClr val="ED1B5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9468A6-E77F-4635-9460-3D114884270C}"/>
              </a:ext>
            </a:extLst>
          </p:cNvPr>
          <p:cNvSpPr/>
          <p:nvPr/>
        </p:nvSpPr>
        <p:spPr>
          <a:xfrm>
            <a:off x="183005" y="1095510"/>
            <a:ext cx="3733998" cy="6204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E6F1C4DF-3037-4EBF-8CCE-5EB678277695}"/>
              </a:ext>
            </a:extLst>
          </p:cNvPr>
          <p:cNvSpPr/>
          <p:nvPr/>
        </p:nvSpPr>
        <p:spPr>
          <a:xfrm>
            <a:off x="11164003" y="152133"/>
            <a:ext cx="781094" cy="302543"/>
          </a:xfrm>
          <a:prstGeom prst="rightArrow">
            <a:avLst/>
          </a:prstGeom>
          <a:solidFill>
            <a:srgbClr val="ED1B5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496E4-3E37-4BB9-926E-0AB40E490B2D}"/>
              </a:ext>
            </a:extLst>
          </p:cNvPr>
          <p:cNvSpPr txBox="1"/>
          <p:nvPr/>
        </p:nvSpPr>
        <p:spPr>
          <a:xfrm>
            <a:off x="269464" y="1031553"/>
            <a:ext cx="36473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Gymnastics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Local Club –Salford Gymnastics Club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Watch – Defying Gravity – The Untold Story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NGB – british-gymnastics.org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Drill Website QR code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EF6B529-9A8A-4427-BB1C-A9CDCC616272}"/>
              </a:ext>
            </a:extLst>
          </p:cNvPr>
          <p:cNvSpPr txBox="1"/>
          <p:nvPr/>
        </p:nvSpPr>
        <p:spPr>
          <a:xfrm>
            <a:off x="270089" y="2986472"/>
            <a:ext cx="36775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Trampolining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Local Club – Salford Trampoline Club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Watch – Bryony Page – Against all Odds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NGB – british-gymnastics.org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Drill Website QR code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A00E20D-8EEA-4724-ACB9-590DAD5E369A}"/>
              </a:ext>
            </a:extLst>
          </p:cNvPr>
          <p:cNvSpPr txBox="1"/>
          <p:nvPr/>
        </p:nvSpPr>
        <p:spPr>
          <a:xfrm>
            <a:off x="286409" y="4848679"/>
            <a:ext cx="339244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Dance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Local Club – The </a:t>
            </a:r>
            <a:r>
              <a:rPr lang="en-US" sz="1600" dirty="0" err="1">
                <a:solidFill>
                  <a:srgbClr val="ED1B5C"/>
                </a:solidFill>
                <a:latin typeface="Bahnschrift Light SemiCondensed" panose="020B0502040204020203" pitchFamily="34" charset="0"/>
              </a:rPr>
              <a:t>Danceworks</a:t>
            </a:r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, Eccles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Watch –In the Heights</a:t>
            </a:r>
          </a:p>
          <a:p>
            <a:r>
              <a:rPr lang="en-US" sz="1600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Routine QR code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B04EF8E-1C16-4B8A-BCF1-D49E04BE57C7}"/>
              </a:ext>
            </a:extLst>
          </p:cNvPr>
          <p:cNvSpPr/>
          <p:nvPr/>
        </p:nvSpPr>
        <p:spPr>
          <a:xfrm>
            <a:off x="4117283" y="655595"/>
            <a:ext cx="3453133" cy="3345063"/>
          </a:xfrm>
          <a:prstGeom prst="roundRect">
            <a:avLst/>
          </a:prstGeom>
          <a:solidFill>
            <a:srgbClr val="ED1B5C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n-US" dirty="0"/>
              <a:t>Can you explain 3 key points for each skill?</a:t>
            </a:r>
          </a:p>
          <a:p>
            <a:pPr marL="285750" indent="-285750">
              <a:buFontTx/>
              <a:buChar char="-"/>
            </a:pPr>
            <a:r>
              <a:rPr lang="en-US" dirty="0"/>
              <a:t>Can you demonstrate the different skills in practice</a:t>
            </a:r>
          </a:p>
          <a:p>
            <a:pPr marL="285750" indent="-285750">
              <a:buFontTx/>
              <a:buChar char="-"/>
            </a:pPr>
            <a:r>
              <a:rPr lang="en-US" dirty="0"/>
              <a:t>Can you link your skills to perform a more advanced routine</a:t>
            </a:r>
          </a:p>
          <a:p>
            <a:pPr marL="285750" indent="-285750">
              <a:buFontTx/>
              <a:buChar char="-"/>
            </a:pPr>
            <a:r>
              <a:rPr lang="en-US" dirty="0"/>
              <a:t>Could you provide feedback to a peer to help them improve their skills/routine?</a:t>
            </a:r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1F99A47-BF86-4CFA-808A-B9342E24046F}"/>
              </a:ext>
            </a:extLst>
          </p:cNvPr>
          <p:cNvSpPr txBox="1"/>
          <p:nvPr/>
        </p:nvSpPr>
        <p:spPr>
          <a:xfrm>
            <a:off x="4399778" y="618893"/>
            <a:ext cx="3392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chemeClr val="bg1"/>
                </a:solidFill>
                <a:latin typeface="Bahnschrift Light SemiCondensed" panose="020B0502040204020203" pitchFamily="34" charset="0"/>
              </a:rPr>
              <a:t>Are you ready to progress?</a:t>
            </a:r>
          </a:p>
        </p:txBody>
      </p:sp>
      <p:pic>
        <p:nvPicPr>
          <p:cNvPr id="2054" name="Picture 6" descr="sky-sports-logo-png-8 ⋆ Famous Star Hotel">
            <a:extLst>
              <a:ext uri="{FF2B5EF4-FFF2-40B4-BE49-F238E27FC236}">
                <a16:creationId xmlns:a16="http://schemas.microsoft.com/office/drawing/2014/main" id="{DB8CB8B6-39F8-4AB6-8405-929C67FE0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454" y="5978040"/>
            <a:ext cx="1792280" cy="100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D0014EA-5AC8-4AF4-B94C-50ACE2B265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6291" y="1725635"/>
            <a:ext cx="1724025" cy="571500"/>
          </a:xfrm>
          <a:prstGeom prst="rect">
            <a:avLst/>
          </a:prstGeom>
        </p:spPr>
      </p:pic>
      <p:sp>
        <p:nvSpPr>
          <p:cNvPr id="49" name="Title 1">
            <a:extLst>
              <a:ext uri="{FF2B5EF4-FFF2-40B4-BE49-F238E27FC236}">
                <a16:creationId xmlns:a16="http://schemas.microsoft.com/office/drawing/2014/main" id="{19A7475F-75B4-41EE-9E0F-70FFCF1447C2}"/>
              </a:ext>
            </a:extLst>
          </p:cNvPr>
          <p:cNvSpPr txBox="1">
            <a:spLocks/>
          </p:cNvSpPr>
          <p:nvPr/>
        </p:nvSpPr>
        <p:spPr>
          <a:xfrm>
            <a:off x="4099508" y="-290536"/>
            <a:ext cx="477003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ED1B5C"/>
                </a:solidFill>
                <a:latin typeface="Bahnschrift Light SemiCondensed" panose="020B0502040204020203" pitchFamily="34" charset="0"/>
              </a:rPr>
              <a:t>Creative Disciplines</a:t>
            </a:r>
            <a:endParaRPr lang="en-GB" dirty="0">
              <a:solidFill>
                <a:srgbClr val="ED1B5C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641F0AAD-06B6-4E40-B53C-7B03EC3B37E6}"/>
              </a:ext>
            </a:extLst>
          </p:cNvPr>
          <p:cNvSpPr/>
          <p:nvPr/>
        </p:nvSpPr>
        <p:spPr>
          <a:xfrm>
            <a:off x="228066" y="62475"/>
            <a:ext cx="2689305" cy="496451"/>
          </a:xfrm>
          <a:prstGeom prst="roundRect">
            <a:avLst/>
          </a:prstGeom>
          <a:noFill/>
          <a:ln w="38100">
            <a:solidFill>
              <a:srgbClr val="ED1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>
                <a:solidFill>
                  <a:srgbClr val="ED1B5C"/>
                </a:solidFill>
              </a:rPr>
              <a:t>Team Disciplines</a:t>
            </a:r>
            <a:endParaRPr lang="en-GB" dirty="0">
              <a:solidFill>
                <a:srgbClr val="ED1B5C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999A940-1124-4750-97EF-C6CF0DF058A7}"/>
              </a:ext>
            </a:extLst>
          </p:cNvPr>
          <p:cNvSpPr/>
          <p:nvPr/>
        </p:nvSpPr>
        <p:spPr>
          <a:xfrm>
            <a:off x="9038205" y="62475"/>
            <a:ext cx="3072620" cy="496451"/>
          </a:xfrm>
          <a:prstGeom prst="roundRect">
            <a:avLst/>
          </a:prstGeom>
          <a:noFill/>
          <a:ln w="38100">
            <a:solidFill>
              <a:srgbClr val="ED1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rgbClr val="ED1B5C"/>
                </a:solidFill>
              </a:rPr>
              <a:t>Summer Disciplines</a:t>
            </a:r>
            <a:endParaRPr lang="en-GB" dirty="0">
              <a:solidFill>
                <a:srgbClr val="ED1B5C"/>
              </a:solidFill>
            </a:endParaRPr>
          </a:p>
        </p:txBody>
      </p:sp>
      <p:pic>
        <p:nvPicPr>
          <p:cNvPr id="2082" name="Picture 34" descr="Olympic Games - Wikipedia">
            <a:extLst>
              <a:ext uri="{FF2B5EF4-FFF2-40B4-BE49-F238E27FC236}">
                <a16:creationId xmlns:a16="http://schemas.microsoft.com/office/drawing/2014/main" id="{2E3ED969-4C02-4EE4-9026-88E4135F9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734" y="5745390"/>
            <a:ext cx="2182720" cy="100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https://ukca.org.uk/wp-content/uploads/2020/03/logo3.png">
            <a:extLst>
              <a:ext uri="{FF2B5EF4-FFF2-40B4-BE49-F238E27FC236}">
                <a16:creationId xmlns:a16="http://schemas.microsoft.com/office/drawing/2014/main" id="{6A2C5D05-FE57-472D-BD31-C85EFC84E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1382" y="1371654"/>
            <a:ext cx="737980" cy="1489257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2094" name="Picture 46" descr="World Gymnastics Championships Liverpool 2022 | World Gymnastics  Championships">
            <a:extLst>
              <a:ext uri="{FF2B5EF4-FFF2-40B4-BE49-F238E27FC236}">
                <a16:creationId xmlns:a16="http://schemas.microsoft.com/office/drawing/2014/main" id="{07A1AD9A-8883-48A6-91C4-F8F725178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413" y="4621223"/>
            <a:ext cx="2112594" cy="146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0835CE3-BF27-4ED3-A1DA-2E8181D1B9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07674" y="2197864"/>
            <a:ext cx="1168219" cy="116463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E0FB3C6-5A23-4C7E-BD86-EC4816E1B3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7674" y="4058573"/>
            <a:ext cx="1168219" cy="119019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C96D0F0-B725-4F19-932A-165FB615AD0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94816" y="5526384"/>
            <a:ext cx="1193934" cy="119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723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24858</TotalTime>
  <Words>329</Words>
  <Application>Microsoft Office PowerPoint</Application>
  <PresentationFormat>Widescreen</PresentationFormat>
  <Paragraphs>95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Bahnschrift Light</vt:lpstr>
      <vt:lpstr>Bahnschrift Light SemiCondensed</vt:lpstr>
      <vt:lpstr>Calibri</vt:lpstr>
      <vt:lpstr>Calibri Light</vt:lpstr>
      <vt:lpstr>Office Theme</vt:lpstr>
      <vt:lpstr>Creative Disciplines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R Smalley</dc:creator>
  <cp:lastModifiedBy>Miss R Smalley</cp:lastModifiedBy>
  <cp:revision>55</cp:revision>
  <cp:lastPrinted>2022-07-07T13:40:13Z</cp:lastPrinted>
  <dcterms:created xsi:type="dcterms:W3CDTF">2022-06-10T09:15:38Z</dcterms:created>
  <dcterms:modified xsi:type="dcterms:W3CDTF">2022-07-13T09:54:26Z</dcterms:modified>
</cp:coreProperties>
</file>